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4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7" r:id="rId8"/>
    <p:sldId id="266" r:id="rId9"/>
    <p:sldId id="268" r:id="rId10"/>
    <p:sldId id="269" r:id="rId11"/>
    <p:sldId id="262" r:id="rId12"/>
    <p:sldId id="263" r:id="rId13"/>
    <p:sldId id="264" r:id="rId14"/>
    <p:sldId id="265" r:id="rId15"/>
  </p:sldIdLst>
  <p:sldSz cx="9144000" cy="5143500" type="screen16x9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93" d="100"/>
          <a:sy n="93" d="100"/>
        </p:scale>
        <p:origin x="726" y="7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48" y="4746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4709787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" name="Shape 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61239014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Shape 7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755312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7217071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7206345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7036300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" name="Shape 4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1565267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" name="Shape 5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173908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854997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Shape 6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182993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Shape 7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160601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Shape 7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96881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Shape 7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216043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Shape 7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592790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 txBox="1">
            <a:spLocks noGrp="1"/>
          </p:cNvSpPr>
          <p:nvPr>
            <p:ph type="ctrTitle"/>
          </p:nvPr>
        </p:nvSpPr>
        <p:spPr>
          <a:xfrm>
            <a:off x="457200" y="563759"/>
            <a:ext cx="8229600" cy="3009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indent="457200">
              <a:buSzPct val="100000"/>
              <a:defRPr sz="7200"/>
            </a:lvl1pPr>
            <a:lvl2pPr indent="457200">
              <a:buSzPct val="100000"/>
              <a:defRPr sz="7200"/>
            </a:lvl2pPr>
            <a:lvl3pPr indent="457200">
              <a:buSzPct val="100000"/>
              <a:defRPr sz="7200"/>
            </a:lvl3pPr>
            <a:lvl4pPr indent="457200">
              <a:buSzPct val="100000"/>
              <a:defRPr sz="7200"/>
            </a:lvl4pPr>
            <a:lvl5pPr indent="457200">
              <a:buSzPct val="100000"/>
              <a:defRPr sz="7200"/>
            </a:lvl5pPr>
            <a:lvl6pPr indent="457200">
              <a:buSzPct val="100000"/>
              <a:defRPr sz="7200"/>
            </a:lvl6pPr>
            <a:lvl7pPr indent="457200">
              <a:buSzPct val="100000"/>
              <a:defRPr sz="7200"/>
            </a:lvl7pPr>
            <a:lvl8pPr indent="457200">
              <a:buSzPct val="100000"/>
              <a:defRPr sz="7200"/>
            </a:lvl8pPr>
            <a:lvl9pPr indent="457200">
              <a:buSzPct val="100000"/>
              <a:defRPr sz="7200"/>
            </a:lvl9pPr>
          </a:lstStyle>
          <a:p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subTitle" idx="1"/>
          </p:nvPr>
        </p:nvSpPr>
        <p:spPr>
          <a:xfrm>
            <a:off x="457200" y="3716392"/>
            <a:ext cx="8229600" cy="1232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marL="0" indent="304800"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1pPr>
            <a:lvl2pPr marL="0" indent="304800"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2pPr>
            <a:lvl3pPr marL="0" indent="304800"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3pPr>
            <a:lvl4pPr marL="0" indent="304800"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4pPr>
            <a:lvl5pPr marL="0" indent="304800"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5pPr>
            <a:lvl6pPr marL="0" indent="304800"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6pPr>
            <a:lvl7pPr marL="0" indent="304800"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7pPr>
            <a:lvl8pPr marL="0" indent="304800"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8pPr>
            <a:lvl9pPr marL="0" indent="304800"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cxnSp>
        <p:nvCxnSpPr>
          <p:cNvPr id="11" name="Shape 11"/>
          <p:cNvCxnSpPr/>
          <p:nvPr/>
        </p:nvCxnSpPr>
        <p:spPr>
          <a:xfrm>
            <a:off x="457200" y="411479"/>
            <a:ext cx="8229600" cy="0"/>
          </a:xfrm>
          <a:prstGeom prst="straightConnector1">
            <a:avLst/>
          </a:prstGeom>
          <a:noFill/>
          <a:ln w="57150" cap="flat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2" name="Shape 12"/>
          <p:cNvCxnSpPr/>
          <p:nvPr/>
        </p:nvCxnSpPr>
        <p:spPr>
          <a:xfrm>
            <a:off x="457200" y="3633382"/>
            <a:ext cx="8229600" cy="0"/>
          </a:xfrm>
          <a:prstGeom prst="straightConnector1">
            <a:avLst/>
          </a:prstGeom>
          <a:noFill/>
          <a:ln w="57150" cap="flat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defRPr>
                <a:solidFill>
                  <a:srgbClr val="DA0002"/>
                </a:solidFill>
              </a:defRPr>
            </a:lvl1pPr>
            <a:lvl2pPr>
              <a:defRPr>
                <a:solidFill>
                  <a:srgbClr val="DA0002"/>
                </a:solidFill>
              </a:defRPr>
            </a:lvl2pPr>
            <a:lvl3pPr>
              <a:defRPr>
                <a:solidFill>
                  <a:srgbClr val="DA0002"/>
                </a:solidFill>
              </a:defRPr>
            </a:lvl3pPr>
            <a:lvl4pPr>
              <a:defRPr>
                <a:solidFill>
                  <a:srgbClr val="DA0002"/>
                </a:solidFill>
              </a:defRPr>
            </a:lvl4pPr>
            <a:lvl5pPr>
              <a:defRPr>
                <a:solidFill>
                  <a:srgbClr val="DA0002"/>
                </a:solidFill>
              </a:defRPr>
            </a:lvl5pPr>
            <a:lvl6pPr>
              <a:defRPr>
                <a:solidFill>
                  <a:srgbClr val="DA0002"/>
                </a:solidFill>
              </a:defRPr>
            </a:lvl6pPr>
            <a:lvl7pPr>
              <a:defRPr>
                <a:solidFill>
                  <a:srgbClr val="DA0002"/>
                </a:solidFill>
              </a:defRPr>
            </a:lvl7pPr>
            <a:lvl8pPr>
              <a:defRPr>
                <a:solidFill>
                  <a:srgbClr val="DA0002"/>
                </a:solidFill>
              </a:defRPr>
            </a:lvl8pPr>
            <a:lvl9pPr>
              <a:defRPr>
                <a:solidFill>
                  <a:srgbClr val="DA0002"/>
                </a:solidFill>
              </a:defRPr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cxnSp>
        <p:nvCxnSpPr>
          <p:cNvPr id="16" name="Shape 16"/>
          <p:cNvCxnSpPr/>
          <p:nvPr/>
        </p:nvCxnSpPr>
        <p:spPr>
          <a:xfrm>
            <a:off x="457200" y="1143000"/>
            <a:ext cx="8229600" cy="0"/>
          </a:xfrm>
          <a:prstGeom prst="straightConnector1">
            <a:avLst/>
          </a:prstGeom>
          <a:noFill/>
          <a:ln w="50800" cap="flat">
            <a:solidFill>
              <a:srgbClr val="DA0002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defRPr>
                <a:solidFill>
                  <a:srgbClr val="DA0002"/>
                </a:solidFill>
              </a:defRPr>
            </a:lvl1pPr>
            <a:lvl2pPr>
              <a:defRPr>
                <a:solidFill>
                  <a:srgbClr val="DA0002"/>
                </a:solidFill>
              </a:defRPr>
            </a:lvl2pPr>
            <a:lvl3pPr>
              <a:defRPr>
                <a:solidFill>
                  <a:srgbClr val="DA0002"/>
                </a:solidFill>
              </a:defRPr>
            </a:lvl3pPr>
            <a:lvl4pPr>
              <a:defRPr>
                <a:solidFill>
                  <a:srgbClr val="DA0002"/>
                </a:solidFill>
              </a:defRPr>
            </a:lvl4pPr>
            <a:lvl5pPr>
              <a:defRPr>
                <a:solidFill>
                  <a:srgbClr val="DA0002"/>
                </a:solidFill>
              </a:defRPr>
            </a:lvl5pPr>
            <a:lvl6pPr>
              <a:defRPr>
                <a:solidFill>
                  <a:srgbClr val="DA0002"/>
                </a:solidFill>
              </a:defRPr>
            </a:lvl6pPr>
            <a:lvl7pPr>
              <a:defRPr>
                <a:solidFill>
                  <a:srgbClr val="DA0002"/>
                </a:solidFill>
              </a:defRPr>
            </a:lvl7pPr>
            <a:lvl8pPr>
              <a:defRPr>
                <a:solidFill>
                  <a:srgbClr val="DA0002"/>
                </a:solidFill>
              </a:defRPr>
            </a:lvl8pPr>
            <a:lvl9pPr>
              <a:defRPr>
                <a:solidFill>
                  <a:srgbClr val="DA0002"/>
                </a:solidFill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3994500" cy="3725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body" idx="2"/>
          </p:nvPr>
        </p:nvSpPr>
        <p:spPr>
          <a:xfrm>
            <a:off x="4692273" y="1200150"/>
            <a:ext cx="3994500" cy="3725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cxnSp>
        <p:nvCxnSpPr>
          <p:cNvPr id="21" name="Shape 21"/>
          <p:cNvCxnSpPr/>
          <p:nvPr/>
        </p:nvCxnSpPr>
        <p:spPr>
          <a:xfrm>
            <a:off x="457200" y="1143000"/>
            <a:ext cx="8229600" cy="0"/>
          </a:xfrm>
          <a:prstGeom prst="straightConnector1">
            <a:avLst/>
          </a:prstGeom>
          <a:noFill/>
          <a:ln w="50800" cap="flat">
            <a:solidFill>
              <a:srgbClr val="DA0002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cxnSp>
        <p:nvCxnSpPr>
          <p:cNvPr id="24" name="Shape 24"/>
          <p:cNvCxnSpPr/>
          <p:nvPr/>
        </p:nvCxnSpPr>
        <p:spPr>
          <a:xfrm>
            <a:off x="457200" y="1143000"/>
            <a:ext cx="8229600" cy="0"/>
          </a:xfrm>
          <a:prstGeom prst="straightConnector1">
            <a:avLst/>
          </a:prstGeom>
          <a:noFill/>
          <a:ln w="50800" cap="flat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body" idx="1"/>
          </p:nvPr>
        </p:nvSpPr>
        <p:spPr>
          <a:xfrm>
            <a:off x="457200" y="4406309"/>
            <a:ext cx="8229600" cy="5195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marL="285750" indent="-171450" algn="ctr">
              <a:spcBef>
                <a:spcPts val="0"/>
              </a:spcBef>
              <a:buSzPct val="100000"/>
              <a:buNone/>
              <a:defRPr sz="1800"/>
            </a:lvl1pPr>
          </a:lstStyle>
          <a:p>
            <a:endParaRPr/>
          </a:p>
        </p:txBody>
      </p:sp>
      <p:cxnSp>
        <p:nvCxnSpPr>
          <p:cNvPr id="27" name="Shape 27"/>
          <p:cNvCxnSpPr/>
          <p:nvPr/>
        </p:nvCxnSpPr>
        <p:spPr>
          <a:xfrm>
            <a:off x="457200" y="4317760"/>
            <a:ext cx="8229600" cy="0"/>
          </a:xfrm>
          <a:prstGeom prst="straightConnector1">
            <a:avLst/>
          </a:prstGeom>
          <a:noFill/>
          <a:ln w="50800" cap="flat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9" name="Shape 29"/>
          <p:cNvCxnSpPr/>
          <p:nvPr/>
        </p:nvCxnSpPr>
        <p:spPr>
          <a:xfrm>
            <a:off x="457200" y="113139"/>
            <a:ext cx="8229600" cy="0"/>
          </a:xfrm>
          <a:prstGeom prst="straightConnector1">
            <a:avLst/>
          </a:prstGeom>
          <a:noFill/>
          <a:ln w="50800" cap="flat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marL="0">
              <a:buClr>
                <a:schemeClr val="accent1"/>
              </a:buClr>
              <a:buSzPct val="100000"/>
              <a:buNone/>
              <a:defRPr sz="3600" b="1">
                <a:solidFill>
                  <a:schemeClr val="accent1"/>
                </a:solidFill>
              </a:defRPr>
            </a:lvl1pPr>
            <a:lvl2pPr marL="0" indent="228600">
              <a:buClr>
                <a:schemeClr val="accent1"/>
              </a:buClr>
              <a:buSzPct val="100000"/>
              <a:buNone/>
              <a:defRPr sz="3600" b="1">
                <a:solidFill>
                  <a:schemeClr val="accent1"/>
                </a:solidFill>
              </a:defRPr>
            </a:lvl2pPr>
            <a:lvl3pPr marL="0" indent="228600">
              <a:buClr>
                <a:schemeClr val="accent1"/>
              </a:buClr>
              <a:buSzPct val="100000"/>
              <a:buNone/>
              <a:defRPr sz="3600" b="1">
                <a:solidFill>
                  <a:schemeClr val="accent1"/>
                </a:solidFill>
              </a:defRPr>
            </a:lvl3pPr>
            <a:lvl4pPr marL="0" indent="228600">
              <a:buClr>
                <a:schemeClr val="accent1"/>
              </a:buClr>
              <a:buSzPct val="100000"/>
              <a:buNone/>
              <a:defRPr sz="3600" b="1">
                <a:solidFill>
                  <a:schemeClr val="accent1"/>
                </a:solidFill>
              </a:defRPr>
            </a:lvl4pPr>
            <a:lvl5pPr marL="0" indent="228600">
              <a:buClr>
                <a:schemeClr val="accent1"/>
              </a:buClr>
              <a:buSzPct val="100000"/>
              <a:buNone/>
              <a:defRPr sz="3600" b="1">
                <a:solidFill>
                  <a:schemeClr val="accent1"/>
                </a:solidFill>
              </a:defRPr>
            </a:lvl5pPr>
            <a:lvl6pPr marL="0" indent="228600">
              <a:buClr>
                <a:schemeClr val="accent1"/>
              </a:buClr>
              <a:buSzPct val="100000"/>
              <a:buNone/>
              <a:defRPr sz="3600" b="1">
                <a:solidFill>
                  <a:schemeClr val="accent1"/>
                </a:solidFill>
              </a:defRPr>
            </a:lvl6pPr>
            <a:lvl7pPr marL="0" indent="228600">
              <a:buClr>
                <a:schemeClr val="accent1"/>
              </a:buClr>
              <a:buSzPct val="100000"/>
              <a:buNone/>
              <a:defRPr sz="3600" b="1">
                <a:solidFill>
                  <a:schemeClr val="accent1"/>
                </a:solidFill>
              </a:defRPr>
            </a:lvl7pPr>
            <a:lvl8pPr marL="0" indent="228600">
              <a:buClr>
                <a:schemeClr val="accent1"/>
              </a:buClr>
              <a:buSzPct val="100000"/>
              <a:buNone/>
              <a:defRPr sz="3600" b="1">
                <a:solidFill>
                  <a:schemeClr val="accent1"/>
                </a:solidFill>
              </a:defRPr>
            </a:lvl8pPr>
            <a:lvl9pPr marL="0" indent="228600">
              <a:buClr>
                <a:schemeClr val="accent1"/>
              </a:buClr>
              <a:buSzPct val="100000"/>
              <a:buNone/>
              <a:defRPr sz="3600"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marL="342900" indent="-152400">
              <a:spcBef>
                <a:spcPts val="600"/>
              </a:spcBef>
              <a:buClr>
                <a:schemeClr val="dk1"/>
              </a:buClr>
              <a:buSzPct val="100000"/>
              <a:defRPr sz="3000">
                <a:solidFill>
                  <a:schemeClr val="dk1"/>
                </a:solidFill>
              </a:defRPr>
            </a:lvl1pPr>
            <a:lvl2pPr marL="742950" indent="-133350"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2pPr>
            <a:lvl3pPr marL="1143000" indent="-76200"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3pPr>
            <a:lvl4pPr marL="1600200" indent="-114300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4pPr>
            <a:lvl5pPr marL="2057400" indent="-114300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5pPr>
            <a:lvl6pPr marL="2514600" indent="-114300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6pPr>
            <a:lvl7pPr marL="2971800" indent="-114300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7pPr>
            <a:lvl8pPr marL="3429000" indent="-114300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8pPr>
            <a:lvl9pPr marL="3886200" indent="-114300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cxnSp>
        <p:nvCxnSpPr>
          <p:cNvPr id="7" name="Shape 7"/>
          <p:cNvCxnSpPr/>
          <p:nvPr/>
        </p:nvCxnSpPr>
        <p:spPr>
          <a:xfrm>
            <a:off x="457200" y="5023259"/>
            <a:ext cx="8229600" cy="0"/>
          </a:xfrm>
          <a:prstGeom prst="straightConnector1">
            <a:avLst/>
          </a:prstGeom>
          <a:noFill/>
          <a:ln w="50800" cap="flat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ctrTitle"/>
          </p:nvPr>
        </p:nvSpPr>
        <p:spPr>
          <a:xfrm>
            <a:off x="457200" y="563759"/>
            <a:ext cx="8229600" cy="30096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en" sz="3600" dirty="0"/>
              <a:t>
</a:t>
            </a:r>
            <a:r>
              <a:rPr lang="en" sz="3600" dirty="0" smtClean="0"/>
              <a:t/>
            </a:r>
            <a:br>
              <a:rPr lang="en" sz="3600" dirty="0" smtClean="0"/>
            </a:br>
            <a:r>
              <a:rPr lang="en" sz="3200" dirty="0" smtClean="0"/>
              <a:t>Department </a:t>
            </a:r>
            <a:r>
              <a:rPr lang="en" sz="3200" dirty="0"/>
              <a:t>of </a:t>
            </a:r>
            <a:r>
              <a:rPr lang="en" sz="3200" dirty="0" smtClean="0"/>
              <a:t>Sciences </a:t>
            </a:r>
            <a:r>
              <a:rPr lang="en" sz="3200" dirty="0"/>
              <a:t>and </a:t>
            </a:r>
            <a:r>
              <a:rPr lang="en" sz="3200" dirty="0" smtClean="0"/>
              <a:t>Technology</a:t>
            </a:r>
            <a:endParaRPr lang="en" sz="3200" dirty="0"/>
          </a:p>
        </p:txBody>
      </p:sp>
      <p:sp>
        <p:nvSpPr>
          <p:cNvPr id="32" name="Shape 32"/>
          <p:cNvSpPr txBox="1">
            <a:spLocks noGrp="1"/>
          </p:cNvSpPr>
          <p:nvPr>
            <p:ph type="subTitle" idx="1"/>
          </p:nvPr>
        </p:nvSpPr>
        <p:spPr>
          <a:xfrm>
            <a:off x="457200" y="3716392"/>
            <a:ext cx="8229600" cy="1232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buNone/>
            </a:pPr>
            <a:r>
              <a:rPr lang="en"/>
              <a:t>Universidade Aberta</a:t>
            </a:r>
          </a:p>
        </p:txBody>
      </p:sp>
      <p:pic>
        <p:nvPicPr>
          <p:cNvPr id="33" name="Shape 33"/>
          <p:cNvPicPr preferRelativeResize="0"/>
          <p:nvPr/>
        </p:nvPicPr>
        <p:blipFill rotWithShape="1">
          <a:blip r:embed="rId3"/>
          <a:srcRect t="53729"/>
          <a:stretch/>
        </p:blipFill>
        <p:spPr>
          <a:xfrm>
            <a:off x="472225" y="687900"/>
            <a:ext cx="8191500" cy="575874"/>
          </a:xfrm>
          <a:prstGeom prst="rect">
            <a:avLst/>
          </a:prstGeom>
        </p:spPr>
      </p:pic>
      <p:pic>
        <p:nvPicPr>
          <p:cNvPr id="34" name="Shape 34"/>
          <p:cNvPicPr preferRelativeResize="0"/>
          <p:nvPr/>
        </p:nvPicPr>
        <p:blipFill>
          <a:blip r:embed="rId4"/>
          <a:stretch>
            <a:fillRect/>
          </a:stretch>
        </p:blipFill>
        <p:spPr>
          <a:xfrm>
            <a:off x="6971775" y="3255223"/>
            <a:ext cx="1768149" cy="16938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en" b="1" dirty="0" smtClean="0"/>
              <a:t>Graduation </a:t>
            </a:r>
            <a:r>
              <a:rPr lang="en" b="1" dirty="0"/>
              <a:t>courses (1</a:t>
            </a:r>
            <a:r>
              <a:rPr lang="en" b="1" baseline="30000" dirty="0"/>
              <a:t>st</a:t>
            </a:r>
            <a:r>
              <a:rPr lang="en" b="1" dirty="0"/>
              <a:t> cycle</a:t>
            </a:r>
            <a:r>
              <a:rPr lang="en" b="1" dirty="0" smtClean="0"/>
              <a:t>)</a:t>
            </a:r>
          </a:p>
          <a:p>
            <a:pPr marL="533400" lvl="0" indent="-342900" rtl="0">
              <a:buFont typeface="Arial" panose="020B0604020202020204" pitchFamily="34" charset="0"/>
              <a:buChar char="•"/>
            </a:pPr>
            <a:r>
              <a:rPr lang="en" sz="2000" dirty="0" smtClean="0"/>
              <a:t>The first year of each graduation has curricular units like: </a:t>
            </a:r>
          </a:p>
          <a:p>
            <a:pPr marL="933450" lvl="1" indent="-342900">
              <a:buFont typeface="Arial" panose="020B0604020202020204" pitchFamily="34" charset="0"/>
              <a:buChar char="•"/>
            </a:pPr>
            <a:r>
              <a:rPr lang="en" sz="1800" dirty="0" smtClean="0"/>
              <a:t>Calculus, </a:t>
            </a:r>
          </a:p>
          <a:p>
            <a:pPr marL="933450" lvl="1" indent="-342900">
              <a:buFont typeface="Arial" panose="020B0604020202020204" pitchFamily="34" charset="0"/>
              <a:buChar char="•"/>
            </a:pPr>
            <a:r>
              <a:rPr lang="en" sz="1800" dirty="0" smtClean="0"/>
              <a:t>Statistics, </a:t>
            </a:r>
          </a:p>
          <a:p>
            <a:pPr marL="933450" lvl="1" indent="-342900">
              <a:buFont typeface="Arial" panose="020B0604020202020204" pitchFamily="34" charset="0"/>
              <a:buChar char="•"/>
            </a:pPr>
            <a:r>
              <a:rPr lang="en" sz="1800" dirty="0" smtClean="0"/>
              <a:t>Physics </a:t>
            </a:r>
          </a:p>
          <a:p>
            <a:pPr marL="933450" lvl="1" indent="-342900">
              <a:buFont typeface="Arial" panose="020B0604020202020204" pitchFamily="34" charset="0"/>
              <a:buChar char="•"/>
            </a:pPr>
            <a:r>
              <a:rPr lang="en" sz="1800" dirty="0" smtClean="0"/>
              <a:t>and/or Chemistry</a:t>
            </a:r>
          </a:p>
          <a:p>
            <a:pPr marL="933450" lvl="1" indent="-342900">
              <a:buFont typeface="Arial" panose="020B0604020202020204" pitchFamily="34" charset="0"/>
              <a:buChar char="•"/>
            </a:pPr>
            <a:r>
              <a:rPr lang="pt-PT" sz="1800" dirty="0" smtClean="0"/>
              <a:t>S</a:t>
            </a:r>
            <a:r>
              <a:rPr lang="en" sz="1800" dirty="0" smtClean="0"/>
              <a:t>pecific curricular units for each graduation course (</a:t>
            </a:r>
            <a:r>
              <a:rPr lang="en" sz="1800" i="1" dirty="0" smtClean="0"/>
              <a:t>maior</a:t>
            </a:r>
            <a:r>
              <a:rPr lang="en" sz="1800" dirty="0" smtClean="0"/>
              <a:t> and </a:t>
            </a:r>
            <a:r>
              <a:rPr lang="en" sz="1800" i="1" dirty="0" smtClean="0"/>
              <a:t>minor</a:t>
            </a:r>
            <a:r>
              <a:rPr lang="en" sz="1800" dirty="0" smtClean="0"/>
              <a:t>)</a:t>
            </a:r>
          </a:p>
          <a:p>
            <a:pPr marL="533400" indent="-342900">
              <a:buFont typeface="Wingdings" panose="05000000000000000000" pitchFamily="2" charset="2"/>
              <a:buChar char="Ø"/>
            </a:pPr>
            <a:r>
              <a:rPr lang="en" sz="2000" dirty="0" smtClean="0"/>
              <a:t>Increase the student’s competencies</a:t>
            </a:r>
          </a:p>
          <a:p>
            <a:pPr marL="533400" indent="-342900">
              <a:buFont typeface="Wingdings" panose="05000000000000000000" pitchFamily="2" charset="2"/>
              <a:buChar char="Ø"/>
            </a:pPr>
            <a:r>
              <a:rPr lang="en" sz="2000" dirty="0" smtClean="0"/>
              <a:t>Prepare them with a “broad range” knowledge </a:t>
            </a:r>
          </a:p>
        </p:txBody>
      </p:sp>
      <p:pic>
        <p:nvPicPr>
          <p:cNvPr id="69" name="Shape 69"/>
          <p:cNvPicPr preferRelativeResize="0"/>
          <p:nvPr/>
        </p:nvPicPr>
        <p:blipFill rotWithShape="1">
          <a:blip r:embed="rId3"/>
          <a:srcRect t="53729"/>
          <a:stretch/>
        </p:blipFill>
        <p:spPr>
          <a:xfrm>
            <a:off x="472225" y="383100"/>
            <a:ext cx="8191500" cy="575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8758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doors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en" b="1" dirty="0"/>
              <a:t>Master (2</a:t>
            </a:r>
            <a:r>
              <a:rPr lang="en" b="1" baseline="30000" dirty="0"/>
              <a:t>nd</a:t>
            </a:r>
            <a:r>
              <a:rPr lang="en" b="1" dirty="0"/>
              <a:t> cycle</a:t>
            </a:r>
            <a:r>
              <a:rPr lang="en" b="1" dirty="0" smtClean="0"/>
              <a:t>)</a:t>
            </a:r>
          </a:p>
          <a:p>
            <a:r>
              <a:rPr lang="pt-PT" sz="2000" dirty="0" smtClean="0"/>
              <a:t>		</a:t>
            </a:r>
            <a:r>
              <a:rPr lang="pt-PT" sz="1800" dirty="0" smtClean="0"/>
              <a:t>120 </a:t>
            </a:r>
            <a:r>
              <a:rPr lang="pt-PT" sz="1800" dirty="0"/>
              <a:t>ECTS – </a:t>
            </a:r>
            <a:r>
              <a:rPr lang="pt-PT" sz="1800" dirty="0" smtClean="0"/>
              <a:t>60 ECTS (Curricular </a:t>
            </a:r>
            <a:r>
              <a:rPr lang="pt-PT" sz="1800" dirty="0" err="1" smtClean="0"/>
              <a:t>Units</a:t>
            </a:r>
            <a:r>
              <a:rPr lang="pt-PT" sz="1800" dirty="0" smtClean="0"/>
              <a:t>) + 60 ECTS (</a:t>
            </a:r>
            <a:r>
              <a:rPr lang="pt-PT" sz="1800" dirty="0" err="1" smtClean="0"/>
              <a:t>dissertation</a:t>
            </a:r>
            <a:r>
              <a:rPr lang="pt-PT" sz="1800" dirty="0" smtClean="0"/>
              <a:t>)</a:t>
            </a:r>
            <a:endParaRPr lang="en" sz="1800" b="1" dirty="0"/>
          </a:p>
          <a:p>
            <a:pPr marL="457200" lvl="0" indent="-3810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sz="2000" dirty="0"/>
              <a:t>MBB - Biostatistics and Biometry;</a:t>
            </a:r>
          </a:p>
          <a:p>
            <a:pPr marL="457200" lvl="0" indent="-3810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sz="2000" dirty="0"/>
              <a:t>MEMC - Statistics, Mathematics and Computation;</a:t>
            </a:r>
          </a:p>
          <a:p>
            <a:pPr marL="457200" lvl="0" indent="-3810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sz="2000" dirty="0"/>
              <a:t>MISE - Information and Enterprise Systems;</a:t>
            </a:r>
          </a:p>
          <a:p>
            <a:pPr marL="457200" lvl="0" indent="-3810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sz="2000" dirty="0"/>
              <a:t>MTSI Web - Web Technologies and Systems;</a:t>
            </a:r>
          </a:p>
          <a:p>
            <a:pPr marL="457200" lvl="0" indent="-3810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sz="2000" dirty="0"/>
              <a:t>MEGA - Graphic and Audiovisual Expression;</a:t>
            </a:r>
          </a:p>
          <a:p>
            <a:pPr marL="457200" lvl="0" indent="-3810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sz="2000" dirty="0"/>
              <a:t>MCCA - Food Consumption Sciences;</a:t>
            </a:r>
          </a:p>
          <a:p>
            <a:pPr marL="457200" lvl="0" indent="-3810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sz="2000" dirty="0"/>
              <a:t>MCAP - Environmental Citizenship and Participation;</a:t>
            </a:r>
          </a:p>
        </p:txBody>
      </p:sp>
      <p:pic>
        <p:nvPicPr>
          <p:cNvPr id="76" name="Shape 76"/>
          <p:cNvPicPr preferRelativeResize="0"/>
          <p:nvPr/>
        </p:nvPicPr>
        <p:blipFill rotWithShape="1">
          <a:blip r:embed="rId3"/>
          <a:srcRect t="53729"/>
          <a:stretch/>
        </p:blipFill>
        <p:spPr>
          <a:xfrm>
            <a:off x="472225" y="383100"/>
            <a:ext cx="8191500" cy="57587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en" b="1" dirty="0"/>
              <a:t>PhD (3</a:t>
            </a:r>
            <a:r>
              <a:rPr lang="en" b="1" baseline="30000" dirty="0"/>
              <a:t>rd</a:t>
            </a:r>
            <a:r>
              <a:rPr lang="en" b="1" dirty="0"/>
              <a:t> cycle</a:t>
            </a:r>
            <a:r>
              <a:rPr lang="en" b="1" dirty="0" smtClean="0"/>
              <a:t>)</a:t>
            </a:r>
          </a:p>
          <a:p>
            <a:pPr lvl="0"/>
            <a:r>
              <a:rPr lang="pt-PT" sz="2000" dirty="0" smtClean="0"/>
              <a:t>		180 </a:t>
            </a:r>
            <a:r>
              <a:rPr lang="pt-PT" sz="2000" dirty="0"/>
              <a:t>ECTS</a:t>
            </a:r>
            <a:endParaRPr lang="en" sz="2000" b="1" dirty="0"/>
          </a:p>
          <a:p>
            <a:pPr marL="457200" lvl="0" indent="-4191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dirty="0"/>
              <a:t>DAC - Computational Algebra;</a:t>
            </a:r>
          </a:p>
          <a:p>
            <a:pPr marL="457200" lvl="0" indent="-4191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dirty="0"/>
              <a:t>DMAD - Digital Media Art;</a:t>
            </a:r>
          </a:p>
          <a:p>
            <a:pPr marL="457200" lvl="0" indent="-4191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dirty="0"/>
              <a:t>DSSD - Social Sustainability and Development</a:t>
            </a:r>
          </a:p>
        </p:txBody>
      </p:sp>
      <p:pic>
        <p:nvPicPr>
          <p:cNvPr id="83" name="Shape 83"/>
          <p:cNvPicPr preferRelativeResize="0"/>
          <p:nvPr/>
        </p:nvPicPr>
        <p:blipFill rotWithShape="1">
          <a:blip r:embed="rId3"/>
          <a:srcRect t="53729"/>
          <a:stretch/>
        </p:blipFill>
        <p:spPr>
          <a:xfrm>
            <a:off x="472225" y="383100"/>
            <a:ext cx="8191500" cy="57587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doors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endParaRPr dirty="0"/>
          </a:p>
        </p:txBody>
      </p:sp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en" b="1" dirty="0"/>
              <a:t>Lifelong Learning</a:t>
            </a:r>
          </a:p>
          <a:p>
            <a:pPr marL="457200" lvl="0" indent="-4191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dirty="0"/>
              <a:t>Several post-graduation and small courses in all the scientific areas of DCeT </a:t>
            </a:r>
          </a:p>
          <a:p>
            <a:pPr marL="914400" lvl="1" indent="-381000" rtl="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 dirty="0"/>
              <a:t>Mathematical National goals</a:t>
            </a:r>
          </a:p>
          <a:p>
            <a:pPr marL="914400" lvl="1" indent="-381000" rtl="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 dirty="0"/>
              <a:t>Computer security</a:t>
            </a:r>
          </a:p>
          <a:p>
            <a:pPr marL="914400" lvl="1" indent="-381000" rtl="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 dirty="0"/>
              <a:t>Safety and Health at </a:t>
            </a:r>
            <a:r>
              <a:rPr lang="en" dirty="0" smtClean="0"/>
              <a:t>Work</a:t>
            </a:r>
          </a:p>
          <a:p>
            <a:pPr marL="914400" lvl="1" indent="-381000" rtl="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 b="1" dirty="0" smtClean="0"/>
              <a:t>iMOOC</a:t>
            </a:r>
            <a:endParaRPr lang="en" b="1" dirty="0"/>
          </a:p>
          <a:p>
            <a:pPr marL="914400" lvl="1" indent="-38100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 dirty="0"/>
              <a:t>...</a:t>
            </a:r>
          </a:p>
        </p:txBody>
      </p:sp>
      <p:pic>
        <p:nvPicPr>
          <p:cNvPr id="90" name="Shape 90"/>
          <p:cNvPicPr preferRelativeResize="0"/>
          <p:nvPr/>
        </p:nvPicPr>
        <p:blipFill rotWithShape="1">
          <a:blip r:embed="rId3"/>
          <a:srcRect t="53729"/>
          <a:stretch/>
        </p:blipFill>
        <p:spPr>
          <a:xfrm>
            <a:off x="472225" y="383100"/>
            <a:ext cx="8191500" cy="57587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  <a:p>
            <a:r>
              <a:rPr lang="en-US" dirty="0" smtClean="0"/>
              <a:t>Thank you for your attention</a:t>
            </a:r>
          </a:p>
          <a:p>
            <a:endParaRPr lang="pt-PT" dirty="0"/>
          </a:p>
          <a:p>
            <a:endParaRPr lang="pt-PT" dirty="0" smtClean="0"/>
          </a:p>
          <a:p>
            <a:pPr algn="r"/>
            <a:r>
              <a:rPr lang="pt-PT" sz="2000" dirty="0" smtClean="0"/>
              <a:t>Fernando Caetano</a:t>
            </a:r>
          </a:p>
          <a:p>
            <a:pPr algn="r"/>
            <a:r>
              <a:rPr lang="pt-PT" sz="1800" dirty="0" err="1" smtClean="0"/>
              <a:t>Director</a:t>
            </a:r>
            <a:r>
              <a:rPr lang="pt-PT" sz="1800" dirty="0" smtClean="0"/>
              <a:t> - DCeT</a:t>
            </a:r>
          </a:p>
          <a:p>
            <a:pPr algn="r"/>
            <a:r>
              <a:rPr lang="pt-PT" sz="1800" dirty="0"/>
              <a:t>f</a:t>
            </a:r>
            <a:r>
              <a:rPr lang="pt-PT" sz="1800" dirty="0" smtClean="0"/>
              <a:t>caetano@uab.pt</a:t>
            </a:r>
            <a:endParaRPr lang="pt-PT" sz="1800" dirty="0"/>
          </a:p>
        </p:txBody>
      </p:sp>
      <p:pic>
        <p:nvPicPr>
          <p:cNvPr id="4" name="Shape 90"/>
          <p:cNvPicPr preferRelativeResize="0"/>
          <p:nvPr/>
        </p:nvPicPr>
        <p:blipFill rotWithShape="1">
          <a:blip r:embed="rId2"/>
          <a:srcRect t="53729"/>
          <a:stretch/>
        </p:blipFill>
        <p:spPr>
          <a:xfrm>
            <a:off x="472225" y="383100"/>
            <a:ext cx="8191500" cy="575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2135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dirty="0"/>
              <a:t>Organic unit from Universidade Aberta</a:t>
            </a:r>
          </a:p>
          <a:p>
            <a:pPr marL="457200" lvl="0" indent="-4191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dirty="0"/>
              <a:t>Devoted to the creation and sharing </a:t>
            </a:r>
            <a:r>
              <a:rPr lang="en" dirty="0" smtClean="0"/>
              <a:t>the </a:t>
            </a:r>
            <a:r>
              <a:rPr lang="en" dirty="0"/>
              <a:t>knowledge in interdisciplinary fields of the:</a:t>
            </a:r>
          </a:p>
          <a:p>
            <a:pPr marL="914400" lvl="1" indent="-381000" rtl="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 dirty="0"/>
              <a:t>Exact Sciences, </a:t>
            </a:r>
          </a:p>
          <a:p>
            <a:pPr marL="914400" lvl="1" indent="-381000" rtl="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 dirty="0"/>
              <a:t>Technological Sciences, </a:t>
            </a:r>
          </a:p>
          <a:p>
            <a:pPr marL="914400" lvl="1" indent="-381000" rtl="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 dirty="0"/>
              <a:t>Environmental Sciences;</a:t>
            </a:r>
          </a:p>
        </p:txBody>
      </p:sp>
      <p:pic>
        <p:nvPicPr>
          <p:cNvPr id="41" name="Shape 41"/>
          <p:cNvPicPr preferRelativeResize="0"/>
          <p:nvPr/>
        </p:nvPicPr>
        <p:blipFill rotWithShape="1">
          <a:blip r:embed="rId3"/>
          <a:srcRect t="53729"/>
          <a:stretch/>
        </p:blipFill>
        <p:spPr>
          <a:xfrm>
            <a:off x="472225" y="383100"/>
            <a:ext cx="8191500" cy="57587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doors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810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sz="2200" dirty="0"/>
              <a:t>Promote fundamental research, applied and </a:t>
            </a:r>
            <a:r>
              <a:rPr lang="en" sz="2200" i="1" u="sng" dirty="0"/>
              <a:t>development activities</a:t>
            </a:r>
            <a:r>
              <a:rPr lang="en" sz="2200" dirty="0"/>
              <a:t>;</a:t>
            </a:r>
          </a:p>
          <a:p>
            <a:pPr marL="457200" lvl="0" indent="-3810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sz="2200" dirty="0"/>
              <a:t>Ensure the completion of post-graduate education, including </a:t>
            </a:r>
            <a:r>
              <a:rPr lang="en" sz="2200" i="1" dirty="0"/>
              <a:t>masters</a:t>
            </a:r>
            <a:r>
              <a:rPr lang="en" sz="2200" dirty="0"/>
              <a:t>, </a:t>
            </a:r>
            <a:r>
              <a:rPr lang="en" sz="2200" i="1" dirty="0"/>
              <a:t>PhD</a:t>
            </a:r>
            <a:r>
              <a:rPr lang="en" sz="2200" dirty="0"/>
              <a:t>, scientific expertise and teaching skills;</a:t>
            </a:r>
          </a:p>
          <a:p>
            <a:pPr marL="457200" lvl="0" indent="-3810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sz="2200" dirty="0"/>
              <a:t>Ensure the completion of courses of graduate training;</a:t>
            </a:r>
          </a:p>
          <a:p>
            <a:pPr marL="457200" lvl="0" indent="-3810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sz="2200" dirty="0"/>
              <a:t>Diagnosing training needs, designing and promoting courses or learning actions throughout life, as well as actions to provide services to the community</a:t>
            </a:r>
            <a:r>
              <a:rPr lang="en" sz="2200" dirty="0" smtClean="0"/>
              <a:t>;</a:t>
            </a:r>
            <a:endParaRPr lang="en" sz="2200" dirty="0"/>
          </a:p>
          <a:p>
            <a:pPr marL="457200" lvl="0" indent="-3810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sz="2200" dirty="0" smtClean="0"/>
              <a:t>…</a:t>
            </a:r>
            <a:endParaRPr lang="en" sz="2200" dirty="0"/>
          </a:p>
        </p:txBody>
      </p:sp>
      <p:pic>
        <p:nvPicPr>
          <p:cNvPr id="48" name="Shape 48"/>
          <p:cNvPicPr preferRelativeResize="0"/>
          <p:nvPr/>
        </p:nvPicPr>
        <p:blipFill rotWithShape="1">
          <a:blip r:embed="rId3"/>
          <a:srcRect t="53729"/>
          <a:stretch/>
        </p:blipFill>
        <p:spPr>
          <a:xfrm>
            <a:off x="472225" y="383100"/>
            <a:ext cx="8191500" cy="57587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en" i="1" u="sng" dirty="0"/>
              <a:t>Development activities</a:t>
            </a:r>
            <a:r>
              <a:rPr lang="en" dirty="0"/>
              <a:t> (example):</a:t>
            </a:r>
          </a:p>
          <a:p>
            <a:endParaRPr lang="en" dirty="0"/>
          </a:p>
          <a:p>
            <a:pPr marL="457200" lvl="0" indent="-3810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sz="2400" dirty="0"/>
              <a:t>The implementation of various IT tools have made possible to </a:t>
            </a:r>
            <a:r>
              <a:rPr lang="en" sz="2400" dirty="0" smtClean="0"/>
              <a:t>Universidade Aberta </a:t>
            </a:r>
            <a:r>
              <a:rPr lang="en" sz="2400" dirty="0"/>
              <a:t>to completely adopt the e-learning </a:t>
            </a:r>
            <a:r>
              <a:rPr lang="en" sz="2400" dirty="0" smtClean="0"/>
              <a:t>teaching method;</a:t>
            </a:r>
            <a:endParaRPr lang="en" sz="2400" dirty="0"/>
          </a:p>
          <a:p>
            <a:pPr marL="457200" lvl="0" indent="-3810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sz="2400" dirty="0"/>
              <a:t>New methodologies in e-learning were made possible - UAb Virtual Pedagogical Model.</a:t>
            </a:r>
          </a:p>
        </p:txBody>
      </p:sp>
      <p:pic>
        <p:nvPicPr>
          <p:cNvPr id="55" name="Shape 55"/>
          <p:cNvPicPr preferRelativeResize="0"/>
          <p:nvPr/>
        </p:nvPicPr>
        <p:blipFill rotWithShape="1">
          <a:blip r:embed="rId3"/>
          <a:srcRect t="53729"/>
          <a:stretch/>
        </p:blipFill>
        <p:spPr>
          <a:xfrm>
            <a:off x="472225" y="383100"/>
            <a:ext cx="8191500" cy="57587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doors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en" b="1" dirty="0"/>
              <a:t>Structure:</a:t>
            </a:r>
          </a:p>
          <a:p>
            <a:pPr marL="857250" lvl="1" indent="-419100">
              <a:buSzPct val="166666"/>
              <a:buFont typeface="Arial"/>
              <a:buChar char="•"/>
            </a:pPr>
            <a:r>
              <a:rPr lang="en" sz="2000" dirty="0"/>
              <a:t>Director;</a:t>
            </a:r>
          </a:p>
          <a:p>
            <a:pPr marL="857250" lvl="1" indent="-419100">
              <a:buSzPct val="166666"/>
              <a:buFont typeface="Arial"/>
              <a:buChar char="•"/>
            </a:pPr>
            <a:r>
              <a:rPr lang="en" sz="2000" dirty="0"/>
              <a:t>Coordinator Council;</a:t>
            </a:r>
          </a:p>
          <a:p>
            <a:pPr marL="857250" lvl="1" indent="-419100">
              <a:buSzPct val="166666"/>
              <a:buFont typeface="Arial"/>
              <a:buChar char="•"/>
            </a:pPr>
            <a:r>
              <a:rPr lang="en" sz="2000" dirty="0"/>
              <a:t>Plenary.</a:t>
            </a:r>
          </a:p>
          <a:p>
            <a:pPr lvl="0" rtl="0">
              <a:buNone/>
            </a:pPr>
            <a:r>
              <a:rPr lang="en" sz="2400" b="1" dirty="0"/>
              <a:t>Divided in 3 Sections</a:t>
            </a:r>
          </a:p>
          <a:p>
            <a:pPr marL="857250" lvl="1" indent="-381000">
              <a:buSzPct val="166666"/>
              <a:buFont typeface="Arial"/>
              <a:buChar char="•"/>
            </a:pPr>
            <a:r>
              <a:rPr lang="en" sz="2000" dirty="0"/>
              <a:t>SM - Mathematical</a:t>
            </a:r>
          </a:p>
          <a:p>
            <a:pPr marL="857250" lvl="1" indent="-381000">
              <a:buSzPct val="166666"/>
              <a:buFont typeface="Arial"/>
              <a:buChar char="•"/>
            </a:pPr>
            <a:r>
              <a:rPr lang="en" sz="2000" dirty="0"/>
              <a:t>SIFT - Informatics, Physics and Technology</a:t>
            </a:r>
          </a:p>
          <a:p>
            <a:pPr marL="857250" lvl="1" indent="-381000">
              <a:buSzPct val="166666"/>
              <a:buFont typeface="Arial"/>
              <a:buChar char="•"/>
            </a:pPr>
            <a:r>
              <a:rPr lang="en" sz="2000" dirty="0"/>
              <a:t>SCAAS - Applied Sciences, Environment and Society</a:t>
            </a:r>
          </a:p>
        </p:txBody>
      </p:sp>
      <p:pic>
        <p:nvPicPr>
          <p:cNvPr id="62" name="Shape 62"/>
          <p:cNvPicPr preferRelativeResize="0"/>
          <p:nvPr/>
        </p:nvPicPr>
        <p:blipFill rotWithShape="1">
          <a:blip r:embed="rId3"/>
          <a:srcRect t="53729"/>
          <a:stretch/>
        </p:blipFill>
        <p:spPr>
          <a:xfrm>
            <a:off x="472225" y="383100"/>
            <a:ext cx="8191500" cy="57587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en" b="1" dirty="0"/>
              <a:t>Graduation courses (1</a:t>
            </a:r>
            <a:r>
              <a:rPr lang="en" b="1" baseline="30000" dirty="0"/>
              <a:t>st</a:t>
            </a:r>
            <a:r>
              <a:rPr lang="en" b="1" dirty="0"/>
              <a:t> cycle</a:t>
            </a:r>
            <a:r>
              <a:rPr lang="en" b="1" dirty="0" smtClean="0"/>
              <a:t>)</a:t>
            </a:r>
          </a:p>
          <a:p>
            <a:r>
              <a:rPr lang="pt-PT" sz="2000" dirty="0" smtClean="0"/>
              <a:t>		180 </a:t>
            </a:r>
            <a:r>
              <a:rPr lang="pt-PT" sz="2000" dirty="0"/>
              <a:t>ECTS </a:t>
            </a:r>
            <a:r>
              <a:rPr lang="pt-PT" sz="2000" dirty="0" smtClean="0"/>
              <a:t>– 6 ECTS </a:t>
            </a:r>
            <a:r>
              <a:rPr lang="pt-PT" sz="2000" dirty="0"/>
              <a:t>x 30 Curricular </a:t>
            </a:r>
            <a:r>
              <a:rPr lang="pt-PT" sz="2000" dirty="0" err="1"/>
              <a:t>Units</a:t>
            </a:r>
            <a:r>
              <a:rPr lang="pt-PT" sz="2000" dirty="0"/>
              <a:t> (CU</a:t>
            </a:r>
            <a:r>
              <a:rPr lang="pt-PT" sz="2000" dirty="0" smtClean="0"/>
              <a:t>)</a:t>
            </a:r>
            <a:endParaRPr lang="en" sz="2000" b="1" dirty="0"/>
          </a:p>
          <a:p>
            <a:pPr marL="457200" lvl="0" indent="-4191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dirty="0" smtClean="0"/>
              <a:t>Mathematics and Applications</a:t>
            </a:r>
          </a:p>
          <a:p>
            <a:pPr marL="457200" lvl="0" indent="-4191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dirty="0" smtClean="0"/>
              <a:t>Computer Science </a:t>
            </a:r>
            <a:endParaRPr lang="en" dirty="0"/>
          </a:p>
          <a:p>
            <a:pPr marL="457200" lvl="0" indent="-4191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dirty="0" smtClean="0"/>
              <a:t>Environmental Sciences</a:t>
            </a:r>
          </a:p>
          <a:p>
            <a:pPr marL="38100" lvl="0" indent="0">
              <a:buClr>
                <a:schemeClr val="dk1"/>
              </a:buClr>
              <a:buSzPct val="166666"/>
            </a:pPr>
            <a:endParaRPr lang="en-US" sz="2000" dirty="0" smtClean="0"/>
          </a:p>
          <a:p>
            <a:pPr marL="38100" lvl="0" indent="0">
              <a:buClr>
                <a:schemeClr val="dk1"/>
              </a:buClr>
              <a:buSzPct val="166666"/>
            </a:pPr>
            <a:endParaRPr lang="en-US" sz="2000" dirty="0"/>
          </a:p>
          <a:p>
            <a:pPr marL="38100" lvl="0" indent="0">
              <a:buClr>
                <a:schemeClr val="dk1"/>
              </a:buClr>
              <a:buSzPct val="166666"/>
            </a:pPr>
            <a:r>
              <a:rPr lang="en-US" sz="2000" dirty="0" smtClean="0"/>
              <a:t>* </a:t>
            </a:r>
            <a:r>
              <a:rPr lang="en-US" sz="2000" dirty="0"/>
              <a:t>1 ECTS &gt;&gt; 26 study work hours</a:t>
            </a:r>
            <a:endParaRPr lang="en" sz="2000" dirty="0"/>
          </a:p>
        </p:txBody>
      </p:sp>
      <p:pic>
        <p:nvPicPr>
          <p:cNvPr id="69" name="Shape 69"/>
          <p:cNvPicPr preferRelativeResize="0"/>
          <p:nvPr/>
        </p:nvPicPr>
        <p:blipFill rotWithShape="1">
          <a:blip r:embed="rId3"/>
          <a:srcRect t="53729"/>
          <a:stretch/>
        </p:blipFill>
        <p:spPr>
          <a:xfrm>
            <a:off x="472225" y="383100"/>
            <a:ext cx="8191500" cy="57587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doors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en" b="1" dirty="0"/>
              <a:t>Graduation courses (1</a:t>
            </a:r>
            <a:r>
              <a:rPr lang="en" b="1" baseline="30000" dirty="0"/>
              <a:t>st</a:t>
            </a:r>
            <a:r>
              <a:rPr lang="en" b="1" dirty="0"/>
              <a:t> cycle</a:t>
            </a:r>
            <a:r>
              <a:rPr lang="en" b="1" dirty="0" smtClean="0"/>
              <a:t>)</a:t>
            </a:r>
            <a:endParaRPr lang="en" sz="2000" b="1" dirty="0" smtClean="0"/>
          </a:p>
          <a:p>
            <a:pPr marL="457200" indent="-419100">
              <a:buSzPct val="166666"/>
              <a:buFont typeface="Arial"/>
              <a:buChar char="•"/>
            </a:pPr>
            <a:r>
              <a:rPr lang="en" dirty="0" smtClean="0"/>
              <a:t>Mathematics and Applications</a:t>
            </a:r>
          </a:p>
          <a:p>
            <a:pPr marL="857250" lvl="1" indent="-419100">
              <a:buSzPct val="166666"/>
              <a:buFont typeface="Arial"/>
              <a:buChar char="•"/>
            </a:pPr>
            <a:r>
              <a:rPr lang="en" sz="2000" i="1" dirty="0" smtClean="0"/>
              <a:t>Maior</a:t>
            </a:r>
            <a:r>
              <a:rPr lang="en" sz="2000" dirty="0" smtClean="0"/>
              <a:t> (120 ECTS): </a:t>
            </a:r>
            <a:r>
              <a:rPr lang="en" sz="2000" dirty="0"/>
              <a:t>Mathematics and </a:t>
            </a:r>
            <a:r>
              <a:rPr lang="en" sz="2000" dirty="0" smtClean="0"/>
              <a:t>Applications</a:t>
            </a:r>
          </a:p>
          <a:p>
            <a:pPr marL="857250" lvl="1" indent="-419100">
              <a:buSzPct val="166666"/>
              <a:buFont typeface="Arial"/>
              <a:buChar char="•"/>
            </a:pPr>
            <a:r>
              <a:rPr lang="en" sz="2000" dirty="0" smtClean="0"/>
              <a:t>4 </a:t>
            </a:r>
            <a:r>
              <a:rPr lang="en" sz="2000" i="1" dirty="0" smtClean="0"/>
              <a:t>Minor</a:t>
            </a:r>
            <a:r>
              <a:rPr lang="en" sz="2000" dirty="0" smtClean="0"/>
              <a:t> (60 ECTS): </a:t>
            </a:r>
          </a:p>
          <a:p>
            <a:pPr marL="1714500" lvl="3" indent="-419100">
              <a:buSzPct val="166666"/>
              <a:buFont typeface="Arial"/>
              <a:buChar char="•"/>
            </a:pPr>
            <a:r>
              <a:rPr lang="pt-PT" sz="2000" dirty="0" err="1"/>
              <a:t>Statistics</a:t>
            </a:r>
            <a:r>
              <a:rPr lang="pt-PT" sz="2000" dirty="0"/>
              <a:t> </a:t>
            </a:r>
            <a:r>
              <a:rPr lang="pt-PT" sz="2000" dirty="0" err="1"/>
              <a:t>and</a:t>
            </a:r>
            <a:r>
              <a:rPr lang="pt-PT" sz="2000" dirty="0"/>
              <a:t> </a:t>
            </a:r>
            <a:r>
              <a:rPr lang="pt-PT" sz="2000" dirty="0" err="1" smtClean="0"/>
              <a:t>Applications</a:t>
            </a:r>
            <a:endParaRPr lang="pt-PT" sz="2000" dirty="0" smtClean="0"/>
          </a:p>
          <a:p>
            <a:pPr marL="1714500" lvl="3" indent="-419100">
              <a:buSzPct val="166666"/>
              <a:buFont typeface="Arial"/>
              <a:buChar char="•"/>
            </a:pPr>
            <a:r>
              <a:rPr lang="en" sz="2000" dirty="0" smtClean="0"/>
              <a:t>Statistical Management</a:t>
            </a:r>
          </a:p>
          <a:p>
            <a:pPr marL="1714500" lvl="3" indent="-419100">
              <a:buSzPct val="166666"/>
              <a:buFont typeface="Arial"/>
              <a:buChar char="•"/>
            </a:pPr>
            <a:r>
              <a:rPr lang="en" sz="2000" dirty="0" smtClean="0"/>
              <a:t>Informatics</a:t>
            </a:r>
          </a:p>
          <a:p>
            <a:pPr marL="1714500" lvl="3" indent="-419100">
              <a:buSzPct val="166666"/>
              <a:buFont typeface="Arial"/>
              <a:buChar char="•"/>
            </a:pPr>
            <a:r>
              <a:rPr lang="pt-PT" sz="2000" dirty="0" err="1"/>
              <a:t>Mathematics</a:t>
            </a:r>
            <a:r>
              <a:rPr lang="pt-PT" sz="2000" dirty="0"/>
              <a:t> </a:t>
            </a:r>
            <a:r>
              <a:rPr lang="pt-PT" sz="2000" dirty="0" err="1"/>
              <a:t>and</a:t>
            </a:r>
            <a:r>
              <a:rPr lang="pt-PT" sz="2000" dirty="0"/>
              <a:t> </a:t>
            </a:r>
            <a:r>
              <a:rPr lang="pt-PT" sz="2000" dirty="0" err="1" smtClean="0"/>
              <a:t>Applications</a:t>
            </a:r>
            <a:endParaRPr lang="en-US" sz="2000" dirty="0" smtClean="0"/>
          </a:p>
          <a:p>
            <a:pPr marL="38100" lvl="0" indent="0">
              <a:buClr>
                <a:schemeClr val="dk1"/>
              </a:buClr>
              <a:buSzPct val="166666"/>
            </a:pPr>
            <a:endParaRPr lang="en-US" sz="2000" dirty="0"/>
          </a:p>
        </p:txBody>
      </p:sp>
      <p:pic>
        <p:nvPicPr>
          <p:cNvPr id="69" name="Shape 69"/>
          <p:cNvPicPr preferRelativeResize="0"/>
          <p:nvPr/>
        </p:nvPicPr>
        <p:blipFill rotWithShape="1">
          <a:blip r:embed="rId3"/>
          <a:srcRect t="53729"/>
          <a:stretch/>
        </p:blipFill>
        <p:spPr>
          <a:xfrm>
            <a:off x="472225" y="383100"/>
            <a:ext cx="8191500" cy="575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0723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doors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en" b="1" dirty="0"/>
              <a:t>Graduation courses (1</a:t>
            </a:r>
            <a:r>
              <a:rPr lang="en" b="1" baseline="30000" dirty="0"/>
              <a:t>st</a:t>
            </a:r>
            <a:r>
              <a:rPr lang="en" b="1" dirty="0"/>
              <a:t> cycle</a:t>
            </a:r>
            <a:r>
              <a:rPr lang="en" b="1" dirty="0" smtClean="0"/>
              <a:t>)</a:t>
            </a:r>
            <a:endParaRPr lang="en" sz="2000" b="1" dirty="0" smtClean="0"/>
          </a:p>
          <a:p>
            <a:pPr marL="457200" lvl="0" indent="-4191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smtClean="0"/>
              <a:t>Computer Science</a:t>
            </a:r>
            <a:endParaRPr lang="en" dirty="0" smtClean="0"/>
          </a:p>
          <a:p>
            <a:pPr marL="857250" lvl="1" indent="-419100">
              <a:buSzPct val="166666"/>
              <a:buFont typeface="Arial"/>
              <a:buChar char="•"/>
            </a:pPr>
            <a:r>
              <a:rPr lang="en" sz="2000" i="1" dirty="0" smtClean="0"/>
              <a:t>Maior</a:t>
            </a:r>
            <a:r>
              <a:rPr lang="en" sz="2000" dirty="0" smtClean="0"/>
              <a:t> (120 ECTS): Informatics</a:t>
            </a:r>
          </a:p>
          <a:p>
            <a:pPr marL="857250" lvl="1" indent="-419100">
              <a:buSzPct val="166666"/>
              <a:buFont typeface="Arial"/>
              <a:buChar char="•"/>
            </a:pPr>
            <a:r>
              <a:rPr lang="en" sz="2000" i="1" dirty="0" smtClean="0"/>
              <a:t>2 Minor </a:t>
            </a:r>
            <a:r>
              <a:rPr lang="en" sz="2000" dirty="0" smtClean="0"/>
              <a:t>(60 ECTS): </a:t>
            </a:r>
          </a:p>
          <a:p>
            <a:pPr marL="1714500" lvl="3" indent="-419100">
              <a:buSzPct val="166666"/>
              <a:buFont typeface="Arial"/>
              <a:buChar char="•"/>
            </a:pPr>
            <a:r>
              <a:rPr lang="en" sz="2000" dirty="0" smtClean="0"/>
              <a:t>Complements of Informatics</a:t>
            </a:r>
          </a:p>
          <a:p>
            <a:pPr marL="1714500" lvl="3" indent="-419100">
              <a:buSzPct val="166666"/>
              <a:buFont typeface="Arial"/>
              <a:buChar char="•"/>
            </a:pPr>
            <a:r>
              <a:rPr lang="en" sz="2000" dirty="0" smtClean="0"/>
              <a:t>Computational Statistics</a:t>
            </a:r>
          </a:p>
          <a:p>
            <a:pPr marL="38100" lvl="0" indent="0">
              <a:buClr>
                <a:schemeClr val="dk1"/>
              </a:buClr>
              <a:buSzPct val="166666"/>
            </a:pPr>
            <a:endParaRPr lang="en-US" sz="2000" dirty="0" smtClean="0"/>
          </a:p>
          <a:p>
            <a:pPr marL="38100" lvl="0" indent="0">
              <a:buClr>
                <a:schemeClr val="dk1"/>
              </a:buClr>
              <a:buSzPct val="166666"/>
            </a:pPr>
            <a:endParaRPr lang="en-US" sz="2000" dirty="0"/>
          </a:p>
        </p:txBody>
      </p:sp>
      <p:pic>
        <p:nvPicPr>
          <p:cNvPr id="69" name="Shape 69"/>
          <p:cNvPicPr preferRelativeResize="0"/>
          <p:nvPr/>
        </p:nvPicPr>
        <p:blipFill rotWithShape="1">
          <a:blip r:embed="rId3"/>
          <a:srcRect t="53729"/>
          <a:stretch/>
        </p:blipFill>
        <p:spPr>
          <a:xfrm>
            <a:off x="472225" y="383100"/>
            <a:ext cx="8191500" cy="575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106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doors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en" b="1" dirty="0"/>
              <a:t>Graduation courses (1</a:t>
            </a:r>
            <a:r>
              <a:rPr lang="en" b="1" baseline="30000" dirty="0"/>
              <a:t>st</a:t>
            </a:r>
            <a:r>
              <a:rPr lang="en" b="1" dirty="0"/>
              <a:t> cycle</a:t>
            </a:r>
            <a:r>
              <a:rPr lang="en" b="1" dirty="0" smtClean="0"/>
              <a:t>)</a:t>
            </a:r>
            <a:endParaRPr lang="en" sz="2000" b="1" dirty="0" smtClean="0"/>
          </a:p>
          <a:p>
            <a:pPr marL="457200" indent="-419100">
              <a:buSzPct val="166666"/>
              <a:buFont typeface="Arial"/>
              <a:buChar char="•"/>
            </a:pPr>
            <a:r>
              <a:rPr lang="pt-PT" dirty="0" err="1"/>
              <a:t>Environmental</a:t>
            </a:r>
            <a:r>
              <a:rPr lang="pt-PT" dirty="0"/>
              <a:t> </a:t>
            </a:r>
            <a:r>
              <a:rPr lang="pt-PT" dirty="0" err="1" smtClean="0"/>
              <a:t>Science</a:t>
            </a:r>
            <a:r>
              <a:rPr lang="en" dirty="0" smtClean="0"/>
              <a:t>s</a:t>
            </a:r>
          </a:p>
          <a:p>
            <a:pPr marL="857250" lvl="1" indent="-419100">
              <a:buSzPct val="166666"/>
              <a:buFont typeface="Arial"/>
              <a:buChar char="•"/>
            </a:pPr>
            <a:r>
              <a:rPr lang="en" sz="1800" i="1" dirty="0" smtClean="0"/>
              <a:t>Maior</a:t>
            </a:r>
            <a:r>
              <a:rPr lang="en" sz="1800" dirty="0" smtClean="0"/>
              <a:t> (120 ECTS): </a:t>
            </a:r>
            <a:r>
              <a:rPr lang="pt-PT" sz="1800" dirty="0" err="1"/>
              <a:t>Environmental</a:t>
            </a:r>
            <a:r>
              <a:rPr lang="pt-PT" sz="1800" dirty="0"/>
              <a:t> </a:t>
            </a:r>
            <a:r>
              <a:rPr lang="pt-PT" sz="1800" dirty="0" err="1" smtClean="0"/>
              <a:t>Sciences</a:t>
            </a:r>
            <a:endParaRPr lang="en" sz="1800" dirty="0" smtClean="0"/>
          </a:p>
          <a:p>
            <a:pPr marL="857250" lvl="1" indent="-419100">
              <a:buSzPct val="166666"/>
              <a:buFont typeface="Arial"/>
              <a:buChar char="•"/>
            </a:pPr>
            <a:r>
              <a:rPr lang="en" sz="1800" dirty="0" smtClean="0"/>
              <a:t>3 </a:t>
            </a:r>
            <a:r>
              <a:rPr lang="en" sz="1800" i="1" dirty="0" smtClean="0"/>
              <a:t>Minor</a:t>
            </a:r>
            <a:r>
              <a:rPr lang="en" sz="1800" dirty="0" smtClean="0"/>
              <a:t> (60 ECTS): </a:t>
            </a:r>
          </a:p>
          <a:p>
            <a:pPr marL="1714500" lvl="3" indent="-419100">
              <a:buSzPct val="166666"/>
              <a:buFont typeface="Arial"/>
              <a:buChar char="•"/>
            </a:pPr>
            <a:r>
              <a:rPr lang="pt-PT" dirty="0" err="1" smtClean="0"/>
              <a:t>Environment</a:t>
            </a:r>
            <a:r>
              <a:rPr lang="pt-PT" dirty="0" smtClean="0"/>
              <a:t> </a:t>
            </a:r>
            <a:r>
              <a:rPr lang="pt-PT" dirty="0" err="1" smtClean="0"/>
              <a:t>and</a:t>
            </a:r>
            <a:r>
              <a:rPr lang="pt-PT" dirty="0" smtClean="0"/>
              <a:t> </a:t>
            </a:r>
            <a:r>
              <a:rPr lang="pt-PT" dirty="0" err="1" smtClean="0"/>
              <a:t>Health</a:t>
            </a:r>
            <a:endParaRPr lang="pt-PT" dirty="0" smtClean="0"/>
          </a:p>
          <a:p>
            <a:pPr marL="1714500" lvl="3" indent="-419100">
              <a:buSzPct val="166666"/>
              <a:buFont typeface="Arial"/>
              <a:buChar char="•"/>
            </a:pPr>
            <a:r>
              <a:rPr lang="pt-PT" dirty="0"/>
              <a:t>Natural </a:t>
            </a:r>
            <a:r>
              <a:rPr lang="pt-PT" dirty="0" err="1"/>
              <a:t>Heritage</a:t>
            </a:r>
            <a:r>
              <a:rPr lang="pt-PT" dirty="0"/>
              <a:t> </a:t>
            </a:r>
            <a:r>
              <a:rPr lang="pt-PT" dirty="0" err="1" smtClean="0"/>
              <a:t>Conservation</a:t>
            </a:r>
            <a:endParaRPr lang="en" dirty="0" smtClean="0"/>
          </a:p>
          <a:p>
            <a:pPr marL="1714500" lvl="3" indent="-419100">
              <a:buSzPct val="166666"/>
              <a:buFont typeface="Arial"/>
              <a:buChar char="•"/>
            </a:pPr>
            <a:r>
              <a:rPr lang="en" dirty="0" smtClean="0"/>
              <a:t>Management and Environmental Sustainability</a:t>
            </a:r>
          </a:p>
        </p:txBody>
      </p:sp>
      <p:pic>
        <p:nvPicPr>
          <p:cNvPr id="69" name="Shape 69"/>
          <p:cNvPicPr preferRelativeResize="0"/>
          <p:nvPr/>
        </p:nvPicPr>
        <p:blipFill rotWithShape="1">
          <a:blip r:embed="rId3"/>
          <a:srcRect t="53729"/>
          <a:stretch/>
        </p:blipFill>
        <p:spPr>
          <a:xfrm>
            <a:off x="472225" y="383100"/>
            <a:ext cx="8191500" cy="575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1630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doors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wiss">
  <a:themeElements>
    <a:clrScheme name="Custom 218">
      <a:dk1>
        <a:srgbClr val="000000"/>
      </a:dk1>
      <a:lt1>
        <a:srgbClr val="FFFFFF"/>
      </a:lt1>
      <a:dk2>
        <a:srgbClr val="5B595A"/>
      </a:dk2>
      <a:lt2>
        <a:srgbClr val="CFD4D4"/>
      </a:lt2>
      <a:accent1>
        <a:srgbClr val="CC0202"/>
      </a:accent1>
      <a:accent2>
        <a:srgbClr val="228AFF"/>
      </a:accent2>
      <a:accent3>
        <a:srgbClr val="FBC82F"/>
      </a:accent3>
      <a:accent4>
        <a:srgbClr val="253E91"/>
      </a:accent4>
      <a:accent5>
        <a:srgbClr val="F68D0C"/>
      </a:accent5>
      <a:accent6>
        <a:srgbClr val="257E12"/>
      </a:accent6>
      <a:hlink>
        <a:srgbClr val="144C72"/>
      </a:hlink>
      <a:folHlink>
        <a:srgbClr val="8C9D9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353</Words>
  <Application>Microsoft Office PowerPoint</Application>
  <PresentationFormat>Apresentação no Ecrã (16:9)</PresentationFormat>
  <Paragraphs>90</Paragraphs>
  <Slides>14</Slides>
  <Notes>13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14</vt:i4>
      </vt:variant>
    </vt:vector>
  </HeadingPairs>
  <TitlesOfParts>
    <vt:vector size="18" baseType="lpstr">
      <vt:lpstr>Arial</vt:lpstr>
      <vt:lpstr>Courier New</vt:lpstr>
      <vt:lpstr>Wingdings</vt:lpstr>
      <vt:lpstr>swiss</vt:lpstr>
      <vt:lpstr>
 Department of Sciences and Technology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
 (Department of Science and Technology)</dc:title>
  <dc:creator>Fernando Caetano</dc:creator>
  <cp:lastModifiedBy>Fernando Caetano</cp:lastModifiedBy>
  <cp:revision>12</cp:revision>
  <dcterms:modified xsi:type="dcterms:W3CDTF">2014-04-21T14:33:33Z</dcterms:modified>
</cp:coreProperties>
</file>