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1" r:id="rId15"/>
    <p:sldId id="26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91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5B025-8378-4897-B538-5B4DA65DBDEC}" type="datetimeFigureOut">
              <a:rPr lang="ru-RU" smtClean="0"/>
              <a:pPr/>
              <a:t>23.03.2015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884F7-EDFE-4C5A-8BB8-C8B90EC11D0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20882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Публикационная активность научно-педагогических работников факультетов и институтов в 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Web of Science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Scopus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4941168"/>
            <a:ext cx="3992488" cy="55091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Исполнитель: Логунова О.С.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699792" y="6309320"/>
            <a:ext cx="3992488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Магнитогорск</a:t>
            </a:r>
            <a:r>
              <a:rPr kumimoji="0" lang="ru-RU" sz="1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– 2015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267744" y="188640"/>
            <a:ext cx="6656784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ФГБОУ ВПО «Магнитогорский государственный технический университет им. Г.И. Носова»</a:t>
            </a:r>
            <a:endParaRPr kumimoji="0" lang="ru-RU" sz="1600" b="0" i="0" u="none" strike="noStrike" kern="1200" cap="none" spc="0" normalizeH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Скругленный прямоугольник 38"/>
          <p:cNvSpPr/>
          <p:nvPr/>
        </p:nvSpPr>
        <p:spPr>
          <a:xfrm>
            <a:off x="251520" y="4581128"/>
            <a:ext cx="8640960" cy="20882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58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179512" y="1567405"/>
            <a:ext cx="8640960" cy="277284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Публикационная активность МГТУ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20171" y="833268"/>
            <a:ext cx="4752528" cy="504056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177823" y="873188"/>
            <a:ext cx="4151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Публикационная активность МГТУ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0000" y="1691271"/>
            <a:ext cx="1512168" cy="588257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52219" y="1683409"/>
            <a:ext cx="1728192" cy="655577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63988" y="1724239"/>
            <a:ext cx="1800200" cy="635525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708703" y="1716726"/>
            <a:ext cx="1728192" cy="651071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505857" y="1705024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Рейтинг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университета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303" y="1696761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поддержка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54005" y="1761901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Квалификация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НПР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04248" y="1741748"/>
            <a:ext cx="16561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Расширение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сотрудничества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95536" y="5733256"/>
            <a:ext cx="1512168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7544" y="5805264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Привлечение</a:t>
            </a:r>
            <a:b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абитуриентов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339752" y="4686235"/>
            <a:ext cx="172819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2411760" y="4653136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Развитие новых научных направлений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499992" y="4686235"/>
            <a:ext cx="172819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732240" y="4686235"/>
            <a:ext cx="172819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5733256"/>
            <a:ext cx="388843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 стрелкой 12"/>
          <p:cNvCxnSpPr>
            <a:stCxn id="20" idx="2"/>
            <a:endCxn id="22" idx="0"/>
          </p:cNvCxnSpPr>
          <p:nvPr/>
        </p:nvCxnSpPr>
        <p:spPr>
          <a:xfrm rot="5400000">
            <a:off x="5236622" y="5605789"/>
            <a:ext cx="254933" cy="1270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12"/>
          <p:cNvCxnSpPr>
            <a:stCxn id="5" idx="2"/>
            <a:endCxn id="7" idx="0"/>
          </p:cNvCxnSpPr>
          <p:nvPr/>
        </p:nvCxnSpPr>
        <p:spPr>
          <a:xfrm rot="5400000">
            <a:off x="2559287" y="-45878"/>
            <a:ext cx="353947" cy="3120351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12"/>
          <p:cNvCxnSpPr>
            <a:stCxn id="5" idx="2"/>
            <a:endCxn id="8" idx="0"/>
          </p:cNvCxnSpPr>
          <p:nvPr/>
        </p:nvCxnSpPr>
        <p:spPr>
          <a:xfrm rot="5400000">
            <a:off x="3583333" y="970306"/>
            <a:ext cx="346085" cy="108012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12"/>
          <p:cNvCxnSpPr>
            <a:stCxn id="5" idx="2"/>
            <a:endCxn id="10" idx="0"/>
          </p:cNvCxnSpPr>
          <p:nvPr/>
        </p:nvCxnSpPr>
        <p:spPr>
          <a:xfrm rot="16200000" flipH="1">
            <a:off x="5744916" y="-111157"/>
            <a:ext cx="379402" cy="327636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12"/>
          <p:cNvCxnSpPr>
            <a:stCxn id="5" idx="2"/>
            <a:endCxn id="9" idx="0"/>
          </p:cNvCxnSpPr>
          <p:nvPr/>
        </p:nvCxnSpPr>
        <p:spPr>
          <a:xfrm rot="16200000" flipH="1">
            <a:off x="4636804" y="996954"/>
            <a:ext cx="386915" cy="1067653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12"/>
          <p:cNvCxnSpPr>
            <a:stCxn id="18" idx="2"/>
            <a:endCxn id="16" idx="0"/>
          </p:cNvCxnSpPr>
          <p:nvPr/>
        </p:nvCxnSpPr>
        <p:spPr>
          <a:xfrm rot="5400000">
            <a:off x="2050268" y="4579675"/>
            <a:ext cx="254933" cy="205222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12"/>
          <p:cNvCxnSpPr>
            <a:stCxn id="18" idx="2"/>
            <a:endCxn id="22" idx="0"/>
          </p:cNvCxnSpPr>
          <p:nvPr/>
        </p:nvCxnSpPr>
        <p:spPr>
          <a:xfrm rot="16200000" flipH="1">
            <a:off x="4156502" y="4525669"/>
            <a:ext cx="254933" cy="216024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4572000" y="474953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Привлечение НПР МГТУ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804248" y="4686235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Привлечение НПР других вузов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8" name="Прямая со стрелкой 12"/>
          <p:cNvCxnSpPr>
            <a:stCxn id="21" idx="2"/>
            <a:endCxn id="22" idx="0"/>
          </p:cNvCxnSpPr>
          <p:nvPr/>
        </p:nvCxnSpPr>
        <p:spPr>
          <a:xfrm rot="5400000">
            <a:off x="6352746" y="4489665"/>
            <a:ext cx="254933" cy="223224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3563888" y="5733256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Продвижение научных разработок МГТУ на внутренний и внешний рынок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1748" y="1271666"/>
            <a:ext cx="1115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Проекты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-5623" y="4267061"/>
            <a:ext cx="1368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3528" y="2492896"/>
            <a:ext cx="83529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Ежегодный отчет университета перед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России по форма «2-наука»: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количество публикаций (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Articale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, Review, Letter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 и цитирований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23528" y="2988241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Ежегодный мониторинг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России эффективности деятельности образовательной организации высшего образования по форме «№1 – Мониторинг»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3528" y="350100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Ежегодный отчет университета перед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Минобрнауки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России по форме «Показатели деятельности образовательной организации высшего образования, подлежащей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самообследованию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Скругленный прямоугольник 74"/>
          <p:cNvSpPr/>
          <p:nvPr/>
        </p:nvSpPr>
        <p:spPr>
          <a:xfrm>
            <a:off x="251520" y="3861048"/>
            <a:ext cx="7704856" cy="24482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Публикационная активность МГТУ: структура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3528" y="1124744"/>
            <a:ext cx="244827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539552" y="1196752"/>
            <a:ext cx="21387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Публикационная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активность МГТУ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23528" y="2276872"/>
            <a:ext cx="2448272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059832" y="1124744"/>
            <a:ext cx="2808312" cy="792088"/>
          </a:xfrm>
          <a:prstGeom prst="roundRect">
            <a:avLst/>
          </a:prstGeom>
          <a:ln w="2222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9832" y="2276872"/>
            <a:ext cx="2808312" cy="792088"/>
          </a:xfrm>
          <a:prstGeom prst="roundRect">
            <a:avLst/>
          </a:prstGeom>
          <a:ln w="2222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755576" y="2348880"/>
            <a:ext cx="15963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Издательский 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 МГТУ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>
            <a:stCxn id="4" idx="2"/>
            <a:endCxn id="6" idx="0"/>
          </p:cNvCxnSpPr>
          <p:nvPr/>
        </p:nvCxnSpPr>
        <p:spPr>
          <a:xfrm>
            <a:off x="1547664" y="1916832"/>
            <a:ext cx="0" cy="36004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stCxn id="4" idx="3"/>
            <a:endCxn id="7" idx="1"/>
          </p:cNvCxnSpPr>
          <p:nvPr/>
        </p:nvCxnSpPr>
        <p:spPr>
          <a:xfrm>
            <a:off x="2771800" y="1520788"/>
            <a:ext cx="288032" cy="0"/>
          </a:xfrm>
          <a:prstGeom prst="straightConnector1">
            <a:avLst/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stCxn id="4" idx="3"/>
            <a:endCxn id="8" idx="1"/>
          </p:cNvCxnSpPr>
          <p:nvPr/>
        </p:nvCxnSpPr>
        <p:spPr>
          <a:xfrm>
            <a:off x="2771800" y="1520788"/>
            <a:ext cx="288032" cy="115212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131840" y="1196752"/>
            <a:ext cx="28269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Публикации в Российских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издательствах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59832" y="2348880"/>
            <a:ext cx="28660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Публикации в зарубежных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издательствах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979712" y="4149080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467544" y="4149080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" name="Скругленная соединительная линия 29"/>
          <p:cNvCxnSpPr>
            <a:stCxn id="6" idx="2"/>
            <a:endCxn id="28" idx="0"/>
          </p:cNvCxnSpPr>
          <p:nvPr/>
        </p:nvCxnSpPr>
        <p:spPr>
          <a:xfrm rot="5400000">
            <a:off x="773578" y="3374994"/>
            <a:ext cx="1080120" cy="46805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кругленная соединительная линия 31"/>
          <p:cNvCxnSpPr>
            <a:stCxn id="6" idx="2"/>
            <a:endCxn id="27" idx="0"/>
          </p:cNvCxnSpPr>
          <p:nvPr/>
        </p:nvCxnSpPr>
        <p:spPr>
          <a:xfrm rot="16200000" flipH="1">
            <a:off x="1529662" y="3086962"/>
            <a:ext cx="1080120" cy="1044116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кругленный прямоугольник 33"/>
          <p:cNvSpPr/>
          <p:nvPr/>
        </p:nvSpPr>
        <p:spPr>
          <a:xfrm>
            <a:off x="323528" y="5373216"/>
            <a:ext cx="1368152" cy="648072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1835696" y="5373216"/>
            <a:ext cx="1656184" cy="648072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539552" y="4365104"/>
            <a:ext cx="1109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Журналы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20848" y="4365104"/>
            <a:ext cx="1171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Сборники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23528" y="5373216"/>
            <a:ext cx="14402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Журналы из 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списка ВАК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907704" y="5373216"/>
            <a:ext cx="16566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Инициативные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журналы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Скругленная соединительная линия 39"/>
          <p:cNvCxnSpPr>
            <a:stCxn id="28" idx="2"/>
            <a:endCxn id="34" idx="0"/>
          </p:cNvCxnSpPr>
          <p:nvPr/>
        </p:nvCxnSpPr>
        <p:spPr>
          <a:xfrm rot="5400000">
            <a:off x="827584" y="5121188"/>
            <a:ext cx="432048" cy="7200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Скругленная соединительная линия 42"/>
          <p:cNvCxnSpPr>
            <a:stCxn id="28" idx="2"/>
            <a:endCxn id="35" idx="0"/>
          </p:cNvCxnSpPr>
          <p:nvPr/>
        </p:nvCxnSpPr>
        <p:spPr>
          <a:xfrm rot="16200000" flipH="1">
            <a:off x="1655676" y="4365104"/>
            <a:ext cx="432048" cy="1584176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Овал 50"/>
          <p:cNvSpPr/>
          <p:nvPr/>
        </p:nvSpPr>
        <p:spPr>
          <a:xfrm>
            <a:off x="2915816" y="2204864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179512" y="2132856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TextBox 52"/>
          <p:cNvSpPr txBox="1"/>
          <p:nvPr/>
        </p:nvSpPr>
        <p:spPr>
          <a:xfrm>
            <a:off x="2987824" y="2204864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51520" y="2132856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Овал 54"/>
          <p:cNvSpPr/>
          <p:nvPr/>
        </p:nvSpPr>
        <p:spPr>
          <a:xfrm>
            <a:off x="2987824" y="1052736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TextBox 57"/>
          <p:cNvSpPr txBox="1"/>
          <p:nvPr/>
        </p:nvSpPr>
        <p:spPr>
          <a:xfrm>
            <a:off x="3059832" y="1052736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3419872" y="4149080"/>
            <a:ext cx="1440160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5076056" y="4149080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TextBox 61"/>
          <p:cNvSpPr txBox="1"/>
          <p:nvPr/>
        </p:nvSpPr>
        <p:spPr>
          <a:xfrm>
            <a:off x="3419872" y="4365104"/>
            <a:ext cx="1446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Монографии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148064" y="4221088"/>
            <a:ext cx="10647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Учебные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пособия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588224" y="4149080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TextBox 64"/>
          <p:cNvSpPr txBox="1"/>
          <p:nvPr/>
        </p:nvSpPr>
        <p:spPr>
          <a:xfrm>
            <a:off x="6708804" y="4221088"/>
            <a:ext cx="967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Другие </a:t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издания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6" name="Скругленная соединительная линия 65"/>
          <p:cNvCxnSpPr>
            <a:stCxn id="6" idx="2"/>
            <a:endCxn id="60" idx="0"/>
          </p:cNvCxnSpPr>
          <p:nvPr/>
        </p:nvCxnSpPr>
        <p:spPr>
          <a:xfrm rot="16200000" flipH="1">
            <a:off x="2303748" y="2312876"/>
            <a:ext cx="1080120" cy="259228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Скругленная соединительная линия 66"/>
          <p:cNvCxnSpPr>
            <a:stCxn id="6" idx="2"/>
            <a:endCxn id="61" idx="0"/>
          </p:cNvCxnSpPr>
          <p:nvPr/>
        </p:nvCxnSpPr>
        <p:spPr>
          <a:xfrm rot="16200000" flipH="1">
            <a:off x="3077834" y="1538790"/>
            <a:ext cx="1080120" cy="4140460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Скругленная соединительная линия 67"/>
          <p:cNvCxnSpPr>
            <a:stCxn id="6" idx="2"/>
            <a:endCxn id="64" idx="0"/>
          </p:cNvCxnSpPr>
          <p:nvPr/>
        </p:nvCxnSpPr>
        <p:spPr>
          <a:xfrm rot="16200000" flipH="1">
            <a:off x="3833918" y="782706"/>
            <a:ext cx="1080120" cy="565262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4139952" y="5229200"/>
            <a:ext cx="36724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Наиболее  чувствительные компоненты к управлению публикационной активностью МГТУ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323528" y="4077072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TextBox 78"/>
          <p:cNvSpPr txBox="1"/>
          <p:nvPr/>
        </p:nvSpPr>
        <p:spPr>
          <a:xfrm>
            <a:off x="395536" y="4077072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Овал 79"/>
          <p:cNvSpPr/>
          <p:nvPr/>
        </p:nvSpPr>
        <p:spPr>
          <a:xfrm>
            <a:off x="1835696" y="4077072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TextBox 80"/>
          <p:cNvSpPr txBox="1"/>
          <p:nvPr/>
        </p:nvSpPr>
        <p:spPr>
          <a:xfrm>
            <a:off x="1907704" y="4077072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Овал 81"/>
          <p:cNvSpPr/>
          <p:nvPr/>
        </p:nvSpPr>
        <p:spPr>
          <a:xfrm>
            <a:off x="3275856" y="4077072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TextBox 82"/>
          <p:cNvSpPr txBox="1"/>
          <p:nvPr/>
        </p:nvSpPr>
        <p:spPr>
          <a:xfrm>
            <a:off x="3347864" y="4077072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Овал 83"/>
          <p:cNvSpPr/>
          <p:nvPr/>
        </p:nvSpPr>
        <p:spPr>
          <a:xfrm>
            <a:off x="4932040" y="4077072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TextBox 84"/>
          <p:cNvSpPr txBox="1"/>
          <p:nvPr/>
        </p:nvSpPr>
        <p:spPr>
          <a:xfrm>
            <a:off x="5004048" y="4077072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Овал 85"/>
          <p:cNvSpPr/>
          <p:nvPr/>
        </p:nvSpPr>
        <p:spPr>
          <a:xfrm>
            <a:off x="6444208" y="4077072"/>
            <a:ext cx="288032" cy="288032"/>
          </a:xfrm>
          <a:prstGeom prst="ellipse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TextBox 86"/>
          <p:cNvSpPr txBox="1"/>
          <p:nvPr/>
        </p:nvSpPr>
        <p:spPr>
          <a:xfrm>
            <a:off x="6516216" y="4077072"/>
            <a:ext cx="1440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Скругленный прямоугольник 72"/>
          <p:cNvSpPr/>
          <p:nvPr/>
        </p:nvSpPr>
        <p:spPr>
          <a:xfrm>
            <a:off x="6228184" y="836712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Скругленный прямоугольник 73"/>
          <p:cNvSpPr/>
          <p:nvPr/>
        </p:nvSpPr>
        <p:spPr>
          <a:xfrm>
            <a:off x="6228184" y="1700808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Скругленный прямоугольник 76"/>
          <p:cNvSpPr/>
          <p:nvPr/>
        </p:nvSpPr>
        <p:spPr>
          <a:xfrm>
            <a:off x="6228184" y="2636912"/>
            <a:ext cx="1224136" cy="792088"/>
          </a:xfrm>
          <a:prstGeom prst="roundRect">
            <a:avLst/>
          </a:prstGeom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3" name="Прямая со стрелкой 12"/>
          <p:cNvCxnSpPr>
            <a:stCxn id="7" idx="3"/>
            <a:endCxn id="73" idx="1"/>
          </p:cNvCxnSpPr>
          <p:nvPr/>
        </p:nvCxnSpPr>
        <p:spPr>
          <a:xfrm flipV="1">
            <a:off x="5868144" y="1232756"/>
            <a:ext cx="360040" cy="28803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 стрелкой 12"/>
          <p:cNvCxnSpPr>
            <a:stCxn id="7" idx="3"/>
            <a:endCxn id="74" idx="1"/>
          </p:cNvCxnSpPr>
          <p:nvPr/>
        </p:nvCxnSpPr>
        <p:spPr>
          <a:xfrm>
            <a:off x="5868144" y="1520788"/>
            <a:ext cx="360040" cy="57606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 стрелкой 12"/>
          <p:cNvCxnSpPr>
            <a:stCxn id="7" idx="3"/>
            <a:endCxn id="77" idx="1"/>
          </p:cNvCxnSpPr>
          <p:nvPr/>
        </p:nvCxnSpPr>
        <p:spPr>
          <a:xfrm>
            <a:off x="5868144" y="1520788"/>
            <a:ext cx="360040" cy="151216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Прямая со стрелкой 12"/>
          <p:cNvCxnSpPr>
            <a:stCxn id="8" idx="3"/>
            <a:endCxn id="73" idx="1"/>
          </p:cNvCxnSpPr>
          <p:nvPr/>
        </p:nvCxnSpPr>
        <p:spPr>
          <a:xfrm flipV="1">
            <a:off x="5868144" y="1232756"/>
            <a:ext cx="360040" cy="1440160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2"/>
          <p:cNvCxnSpPr>
            <a:stCxn id="8" idx="3"/>
            <a:endCxn id="74" idx="1"/>
          </p:cNvCxnSpPr>
          <p:nvPr/>
        </p:nvCxnSpPr>
        <p:spPr>
          <a:xfrm flipV="1">
            <a:off x="5868144" y="2096852"/>
            <a:ext cx="360040" cy="576064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 стрелкой 12"/>
          <p:cNvCxnSpPr>
            <a:stCxn id="8" idx="3"/>
            <a:endCxn id="77" idx="1"/>
          </p:cNvCxnSpPr>
          <p:nvPr/>
        </p:nvCxnSpPr>
        <p:spPr>
          <a:xfrm>
            <a:off x="5868144" y="2672916"/>
            <a:ext cx="360040" cy="360040"/>
          </a:xfrm>
          <a:prstGeom prst="curved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TextBox 111"/>
          <p:cNvSpPr txBox="1"/>
          <p:nvPr/>
        </p:nvSpPr>
        <p:spPr>
          <a:xfrm>
            <a:off x="6365306" y="1052736"/>
            <a:ext cx="9797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Articale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424973" y="191683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Review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6521153" y="2852936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Letter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1" name="Блок-схема: магнитный диск 120"/>
          <p:cNvSpPr/>
          <p:nvPr/>
        </p:nvSpPr>
        <p:spPr>
          <a:xfrm>
            <a:off x="7812360" y="1340768"/>
            <a:ext cx="1008112" cy="720080"/>
          </a:xfrm>
          <a:prstGeom prst="flowChartMagneticDisk">
            <a:avLst/>
          </a:prstGeom>
          <a:noFill/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Блок-схема: магнитный диск 121"/>
          <p:cNvSpPr/>
          <p:nvPr/>
        </p:nvSpPr>
        <p:spPr>
          <a:xfrm>
            <a:off x="7812360" y="2204864"/>
            <a:ext cx="1008112" cy="720080"/>
          </a:xfrm>
          <a:prstGeom prst="flowChartMagneticDisk">
            <a:avLst/>
          </a:prstGeom>
          <a:noFill/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3" name="Прямая со стрелкой 12"/>
          <p:cNvCxnSpPr>
            <a:stCxn id="73" idx="3"/>
            <a:endCxn id="121" idx="2"/>
          </p:cNvCxnSpPr>
          <p:nvPr/>
        </p:nvCxnSpPr>
        <p:spPr>
          <a:xfrm>
            <a:off x="7452320" y="1232756"/>
            <a:ext cx="360040" cy="46805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 стрелкой 12"/>
          <p:cNvCxnSpPr>
            <a:stCxn id="73" idx="3"/>
            <a:endCxn id="122" idx="2"/>
          </p:cNvCxnSpPr>
          <p:nvPr/>
        </p:nvCxnSpPr>
        <p:spPr>
          <a:xfrm>
            <a:off x="7452320" y="1232756"/>
            <a:ext cx="360040" cy="133214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Прямая со стрелкой 12"/>
          <p:cNvCxnSpPr>
            <a:stCxn id="74" idx="3"/>
            <a:endCxn id="121" idx="2"/>
          </p:cNvCxnSpPr>
          <p:nvPr/>
        </p:nvCxnSpPr>
        <p:spPr>
          <a:xfrm flipV="1">
            <a:off x="7452320" y="1700808"/>
            <a:ext cx="360040" cy="396044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Прямая со стрелкой 12"/>
          <p:cNvCxnSpPr>
            <a:stCxn id="74" idx="3"/>
            <a:endCxn id="122" idx="2"/>
          </p:cNvCxnSpPr>
          <p:nvPr/>
        </p:nvCxnSpPr>
        <p:spPr>
          <a:xfrm>
            <a:off x="7452320" y="2096852"/>
            <a:ext cx="360040" cy="46805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Прямая со стрелкой 12"/>
          <p:cNvCxnSpPr>
            <a:stCxn id="77" idx="3"/>
            <a:endCxn id="122" idx="2"/>
          </p:cNvCxnSpPr>
          <p:nvPr/>
        </p:nvCxnSpPr>
        <p:spPr>
          <a:xfrm flipV="1">
            <a:off x="7452320" y="2564904"/>
            <a:ext cx="360040" cy="468052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 стрелкой 12"/>
          <p:cNvCxnSpPr>
            <a:stCxn id="77" idx="3"/>
            <a:endCxn id="121" idx="2"/>
          </p:cNvCxnSpPr>
          <p:nvPr/>
        </p:nvCxnSpPr>
        <p:spPr>
          <a:xfrm flipV="1">
            <a:off x="7452320" y="1700808"/>
            <a:ext cx="360040" cy="1332148"/>
          </a:xfrm>
          <a:prstGeom prst="curvedConnector3">
            <a:avLst>
              <a:gd name="adj1" fmla="val 50000"/>
            </a:avLst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7884368" y="1628800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Scopus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8028384" y="2492896"/>
            <a:ext cx="627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WoS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4" name="Скругленная соединительная линия 143"/>
          <p:cNvCxnSpPr>
            <a:stCxn id="75" idx="3"/>
          </p:cNvCxnSpPr>
          <p:nvPr/>
        </p:nvCxnSpPr>
        <p:spPr>
          <a:xfrm flipV="1">
            <a:off x="7956376" y="3861048"/>
            <a:ext cx="432048" cy="1224136"/>
          </a:xfrm>
          <a:prstGeom prst="curvedConnector2">
            <a:avLst/>
          </a:prstGeom>
          <a:ln w="12700">
            <a:solidFill>
              <a:schemeClr val="tx1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Оксана\Desktop\1226482454eT0B4I.jpg"/>
          <p:cNvPicPr>
            <a:picLocks noChangeAspect="1" noChangeArrowheads="1"/>
          </p:cNvPicPr>
          <p:nvPr/>
        </p:nvPicPr>
        <p:blipFill>
          <a:blip r:embed="rId2" cstate="print"/>
          <a:srcRect r="34082" b="38094"/>
          <a:stretch>
            <a:fillRect/>
          </a:stretch>
        </p:blipFill>
        <p:spPr bwMode="auto">
          <a:xfrm>
            <a:off x="8172400" y="3429000"/>
            <a:ext cx="401835" cy="3773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014" y="1142113"/>
            <a:ext cx="4227860" cy="4612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42114"/>
            <a:ext cx="4343058" cy="4625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315" y="404664"/>
            <a:ext cx="7886700" cy="411956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наполнения </a:t>
            </a:r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наукометрических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17954" y="1142113"/>
            <a:ext cx="14769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 of Science</a:t>
            </a:r>
          </a:p>
          <a:p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Всего: 174 статьи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205512" y="1142113"/>
            <a:ext cx="142725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Scopus</a:t>
            </a:r>
            <a:endParaRPr lang="ru-RU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580 статей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33290" y="6093296"/>
            <a:ext cx="6000750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вхождения в международные рейтинги надо минимум 100 статей в год…</a:t>
            </a:r>
          </a:p>
        </p:txBody>
      </p:sp>
    </p:spTree>
    <p:extLst>
      <p:ext uri="{BB962C8B-B14F-4D97-AF65-F5344CB8AC3E}">
        <p14:creationId xmlns:p14="http://schemas.microsoft.com/office/powerpoint/2010/main" val="1299334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Скругленный прямоугольник 148"/>
          <p:cNvSpPr/>
          <p:nvPr/>
        </p:nvSpPr>
        <p:spPr>
          <a:xfrm>
            <a:off x="467544" y="3212976"/>
            <a:ext cx="2808312" cy="720080"/>
          </a:xfrm>
          <a:prstGeom prst="roundRect">
            <a:avLst/>
          </a:prstGeom>
          <a:solidFill>
            <a:srgbClr val="FDF1E9"/>
          </a:solidFill>
          <a:ln w="158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5724128" y="1583619"/>
            <a:ext cx="3053293" cy="1485342"/>
          </a:xfrm>
          <a:prstGeom prst="roundRect">
            <a:avLst/>
          </a:prstGeom>
          <a:solidFill>
            <a:srgbClr val="FDF1E9"/>
          </a:solidFill>
          <a:ln w="158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83273" y="172670"/>
            <a:ext cx="7886700" cy="1168098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Коллаборация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научно-педагогических работников института энергетики и автоматизированных систем  в 2014 году</a:t>
            </a:r>
          </a:p>
        </p:txBody>
      </p:sp>
      <p:sp>
        <p:nvSpPr>
          <p:cNvPr id="5" name="Овал 4"/>
          <p:cNvSpPr/>
          <p:nvPr/>
        </p:nvSpPr>
        <p:spPr>
          <a:xfrm>
            <a:off x="1025422" y="1929201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" name="Овал 5"/>
          <p:cNvSpPr/>
          <p:nvPr/>
        </p:nvSpPr>
        <p:spPr>
          <a:xfrm>
            <a:off x="5119471" y="2075457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Овал 6"/>
          <p:cNvSpPr/>
          <p:nvPr/>
        </p:nvSpPr>
        <p:spPr>
          <a:xfrm>
            <a:off x="6221258" y="2075456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8" name="Овал 7"/>
          <p:cNvSpPr/>
          <p:nvPr/>
        </p:nvSpPr>
        <p:spPr>
          <a:xfrm>
            <a:off x="2470957" y="4854901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9" name="Овал 8"/>
          <p:cNvSpPr/>
          <p:nvPr/>
        </p:nvSpPr>
        <p:spPr>
          <a:xfrm>
            <a:off x="4779295" y="4626356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0" name="Овал 9"/>
          <p:cNvSpPr/>
          <p:nvPr/>
        </p:nvSpPr>
        <p:spPr>
          <a:xfrm>
            <a:off x="5901537" y="4550154"/>
            <a:ext cx="429491" cy="429491"/>
          </a:xfrm>
          <a:prstGeom prst="ellipse">
            <a:avLst/>
          </a:prstGeom>
          <a:gradFill>
            <a:gsLst>
              <a:gs pos="62000">
                <a:srgbClr val="FFC000">
                  <a:alpha val="89000"/>
                </a:srgbClr>
              </a:gs>
              <a:gs pos="71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1" name="Овал 10"/>
          <p:cNvSpPr/>
          <p:nvPr/>
        </p:nvSpPr>
        <p:spPr>
          <a:xfrm>
            <a:off x="1794350" y="2005401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2" name="Овал 11"/>
          <p:cNvSpPr/>
          <p:nvPr/>
        </p:nvSpPr>
        <p:spPr>
          <a:xfrm>
            <a:off x="6732814" y="5596168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3" name="Овал 12"/>
          <p:cNvSpPr/>
          <p:nvPr/>
        </p:nvSpPr>
        <p:spPr>
          <a:xfrm>
            <a:off x="4004180" y="2394110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4" name="Овал 13"/>
          <p:cNvSpPr/>
          <p:nvPr/>
        </p:nvSpPr>
        <p:spPr>
          <a:xfrm>
            <a:off x="4011106" y="1964619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5" name="Овал 14"/>
          <p:cNvSpPr/>
          <p:nvPr/>
        </p:nvSpPr>
        <p:spPr>
          <a:xfrm>
            <a:off x="4433671" y="1694456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" name="Овал 15"/>
          <p:cNvSpPr/>
          <p:nvPr/>
        </p:nvSpPr>
        <p:spPr>
          <a:xfrm>
            <a:off x="7149512" y="1708310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8" name="Овал 17"/>
          <p:cNvSpPr/>
          <p:nvPr/>
        </p:nvSpPr>
        <p:spPr>
          <a:xfrm>
            <a:off x="7142585" y="2629637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9" name="Овал 18"/>
          <p:cNvSpPr/>
          <p:nvPr/>
        </p:nvSpPr>
        <p:spPr>
          <a:xfrm>
            <a:off x="1847502" y="4356135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0" name="Овал 19"/>
          <p:cNvSpPr/>
          <p:nvPr/>
        </p:nvSpPr>
        <p:spPr>
          <a:xfrm>
            <a:off x="1584266" y="4688644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Овал 20"/>
          <p:cNvSpPr/>
          <p:nvPr/>
        </p:nvSpPr>
        <p:spPr>
          <a:xfrm>
            <a:off x="1577338" y="5131989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2" name="Овал 21"/>
          <p:cNvSpPr/>
          <p:nvPr/>
        </p:nvSpPr>
        <p:spPr>
          <a:xfrm>
            <a:off x="6996049" y="5589240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3" name="Овал 22"/>
          <p:cNvSpPr/>
          <p:nvPr/>
        </p:nvSpPr>
        <p:spPr>
          <a:xfrm>
            <a:off x="7266214" y="5596168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4" name="Овал 23"/>
          <p:cNvSpPr/>
          <p:nvPr/>
        </p:nvSpPr>
        <p:spPr>
          <a:xfrm>
            <a:off x="7493372" y="5140423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" name="Овал 24"/>
          <p:cNvSpPr/>
          <p:nvPr/>
        </p:nvSpPr>
        <p:spPr>
          <a:xfrm>
            <a:off x="6760519" y="3982117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26" name="Овал 25"/>
          <p:cNvSpPr/>
          <p:nvPr/>
        </p:nvSpPr>
        <p:spPr>
          <a:xfrm>
            <a:off x="7398896" y="2158584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7" name="Овал 26"/>
          <p:cNvSpPr/>
          <p:nvPr/>
        </p:nvSpPr>
        <p:spPr>
          <a:xfrm>
            <a:off x="6767447" y="3982117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8" name="Овал 27"/>
          <p:cNvSpPr/>
          <p:nvPr/>
        </p:nvSpPr>
        <p:spPr>
          <a:xfrm>
            <a:off x="7141519" y="4279989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9" name="Овал 28"/>
          <p:cNvSpPr/>
          <p:nvPr/>
        </p:nvSpPr>
        <p:spPr>
          <a:xfrm>
            <a:off x="7155373" y="4695623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0" name="Овал 29"/>
          <p:cNvSpPr/>
          <p:nvPr/>
        </p:nvSpPr>
        <p:spPr>
          <a:xfrm>
            <a:off x="4489090" y="2664274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cxnSp>
        <p:nvCxnSpPr>
          <p:cNvPr id="32" name="Скругленная соединительная линия 31"/>
          <p:cNvCxnSpPr>
            <a:stCxn id="5" idx="6"/>
            <a:endCxn id="11" idx="2"/>
          </p:cNvCxnSpPr>
          <p:nvPr/>
        </p:nvCxnSpPr>
        <p:spPr>
          <a:xfrm flipV="1">
            <a:off x="1316367" y="2067747"/>
            <a:ext cx="477983" cy="692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Скругленная соединительная линия 32"/>
          <p:cNvCxnSpPr>
            <a:stCxn id="6" idx="2"/>
            <a:endCxn id="15" idx="6"/>
          </p:cNvCxnSpPr>
          <p:nvPr/>
        </p:nvCxnSpPr>
        <p:spPr>
          <a:xfrm rot="10800000">
            <a:off x="4558363" y="1753339"/>
            <a:ext cx="561109" cy="46759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кругленная соединительная линия 35"/>
          <p:cNvCxnSpPr>
            <a:stCxn id="6" idx="2"/>
            <a:endCxn id="14" idx="6"/>
          </p:cNvCxnSpPr>
          <p:nvPr/>
        </p:nvCxnSpPr>
        <p:spPr>
          <a:xfrm rot="10800000">
            <a:off x="4135798" y="2023502"/>
            <a:ext cx="983674" cy="19742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Скругленная соединительная линия 38"/>
          <p:cNvCxnSpPr>
            <a:stCxn id="6" idx="2"/>
            <a:endCxn id="13" idx="6"/>
          </p:cNvCxnSpPr>
          <p:nvPr/>
        </p:nvCxnSpPr>
        <p:spPr>
          <a:xfrm rot="10800000" flipV="1">
            <a:off x="4135799" y="2220929"/>
            <a:ext cx="983672" cy="23552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Скругленная соединительная линия 41"/>
          <p:cNvCxnSpPr>
            <a:stCxn id="6" idx="2"/>
            <a:endCxn id="30" idx="6"/>
          </p:cNvCxnSpPr>
          <p:nvPr/>
        </p:nvCxnSpPr>
        <p:spPr>
          <a:xfrm rot="10800000" flipV="1">
            <a:off x="4620709" y="2220929"/>
            <a:ext cx="498763" cy="50569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Скругленная соединительная линия 49"/>
          <p:cNvCxnSpPr>
            <a:stCxn id="7" idx="6"/>
            <a:endCxn id="16" idx="2"/>
          </p:cNvCxnSpPr>
          <p:nvPr/>
        </p:nvCxnSpPr>
        <p:spPr>
          <a:xfrm flipV="1">
            <a:off x="6512203" y="1767192"/>
            <a:ext cx="637309" cy="45373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Скругленная соединительная линия 52"/>
          <p:cNvCxnSpPr>
            <a:stCxn id="7" idx="6"/>
            <a:endCxn id="18" idx="2"/>
          </p:cNvCxnSpPr>
          <p:nvPr/>
        </p:nvCxnSpPr>
        <p:spPr>
          <a:xfrm>
            <a:off x="6512203" y="2220928"/>
            <a:ext cx="630382" cy="46759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Скругленная соединительная линия 55"/>
          <p:cNvCxnSpPr>
            <a:stCxn id="7" idx="6"/>
            <a:endCxn id="26" idx="2"/>
          </p:cNvCxnSpPr>
          <p:nvPr/>
        </p:nvCxnSpPr>
        <p:spPr>
          <a:xfrm flipV="1">
            <a:off x="6512203" y="2217466"/>
            <a:ext cx="886692" cy="3463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Скругленная соединительная линия 59"/>
          <p:cNvCxnSpPr>
            <a:stCxn id="6" idx="6"/>
            <a:endCxn id="7" idx="2"/>
          </p:cNvCxnSpPr>
          <p:nvPr/>
        </p:nvCxnSpPr>
        <p:spPr>
          <a:xfrm flipV="1">
            <a:off x="5410416" y="2220929"/>
            <a:ext cx="810842" cy="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кругленная соединительная линия 62"/>
          <p:cNvCxnSpPr>
            <a:stCxn id="8" idx="2"/>
            <a:endCxn id="19" idx="6"/>
          </p:cNvCxnSpPr>
          <p:nvPr/>
        </p:nvCxnSpPr>
        <p:spPr>
          <a:xfrm rot="10800000">
            <a:off x="1972192" y="4415018"/>
            <a:ext cx="498764" cy="58535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Овал 67"/>
          <p:cNvSpPr/>
          <p:nvPr/>
        </p:nvSpPr>
        <p:spPr>
          <a:xfrm>
            <a:off x="1840575" y="5436790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cxnSp>
        <p:nvCxnSpPr>
          <p:cNvPr id="69" name="Скругленная соединительная линия 68"/>
          <p:cNvCxnSpPr>
            <a:stCxn id="8" idx="2"/>
            <a:endCxn id="68" idx="6"/>
          </p:cNvCxnSpPr>
          <p:nvPr/>
        </p:nvCxnSpPr>
        <p:spPr>
          <a:xfrm rot="10800000" flipV="1">
            <a:off x="1972192" y="5000373"/>
            <a:ext cx="498764" cy="498762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Скругленная соединительная линия 71"/>
          <p:cNvCxnSpPr>
            <a:stCxn id="8" idx="2"/>
            <a:endCxn id="20" idx="6"/>
          </p:cNvCxnSpPr>
          <p:nvPr/>
        </p:nvCxnSpPr>
        <p:spPr>
          <a:xfrm rot="10800000">
            <a:off x="1708958" y="4747526"/>
            <a:ext cx="761999" cy="25284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Скругленная соединительная линия 74"/>
          <p:cNvCxnSpPr>
            <a:stCxn id="8" idx="2"/>
            <a:endCxn id="21" idx="6"/>
          </p:cNvCxnSpPr>
          <p:nvPr/>
        </p:nvCxnSpPr>
        <p:spPr>
          <a:xfrm rot="10800000" flipV="1">
            <a:off x="1702029" y="5000373"/>
            <a:ext cx="768927" cy="19049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Скругленная соединительная линия 77"/>
          <p:cNvCxnSpPr>
            <a:stCxn id="9" idx="6"/>
            <a:endCxn id="10" idx="2"/>
          </p:cNvCxnSpPr>
          <p:nvPr/>
        </p:nvCxnSpPr>
        <p:spPr>
          <a:xfrm flipV="1">
            <a:off x="5070239" y="4764900"/>
            <a:ext cx="831297" cy="692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Скругленная соединительная линия 80"/>
          <p:cNvCxnSpPr>
            <a:stCxn id="10" idx="6"/>
            <a:endCxn id="24" idx="2"/>
          </p:cNvCxnSpPr>
          <p:nvPr/>
        </p:nvCxnSpPr>
        <p:spPr>
          <a:xfrm>
            <a:off x="6331028" y="4764900"/>
            <a:ext cx="1162344" cy="52099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Скругленная соединительная линия 83"/>
          <p:cNvCxnSpPr>
            <a:stCxn id="10" idx="6"/>
            <a:endCxn id="12" idx="2"/>
          </p:cNvCxnSpPr>
          <p:nvPr/>
        </p:nvCxnSpPr>
        <p:spPr>
          <a:xfrm>
            <a:off x="6331028" y="4764900"/>
            <a:ext cx="401786" cy="89361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Скругленная соединительная линия 86"/>
          <p:cNvCxnSpPr>
            <a:stCxn id="10" idx="6"/>
            <a:endCxn id="29" idx="2"/>
          </p:cNvCxnSpPr>
          <p:nvPr/>
        </p:nvCxnSpPr>
        <p:spPr>
          <a:xfrm flipV="1">
            <a:off x="6331028" y="4754505"/>
            <a:ext cx="824345" cy="10395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Скругленная соединительная линия 89"/>
          <p:cNvCxnSpPr>
            <a:endCxn id="28" idx="2"/>
          </p:cNvCxnSpPr>
          <p:nvPr/>
        </p:nvCxnSpPr>
        <p:spPr>
          <a:xfrm flipV="1">
            <a:off x="6365664" y="4338872"/>
            <a:ext cx="775855" cy="41910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Скругленная соединительная линия 92"/>
          <p:cNvCxnSpPr>
            <a:stCxn id="10" idx="6"/>
            <a:endCxn id="27" idx="2"/>
          </p:cNvCxnSpPr>
          <p:nvPr/>
        </p:nvCxnSpPr>
        <p:spPr>
          <a:xfrm flipV="1">
            <a:off x="6331028" y="4086026"/>
            <a:ext cx="436419" cy="67887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Скругленная соединительная линия 97"/>
          <p:cNvCxnSpPr>
            <a:stCxn id="24" idx="6"/>
          </p:cNvCxnSpPr>
          <p:nvPr/>
        </p:nvCxnSpPr>
        <p:spPr>
          <a:xfrm flipV="1">
            <a:off x="7784317" y="4891029"/>
            <a:ext cx="699632" cy="39486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Скругленная соединительная линия 100"/>
          <p:cNvCxnSpPr>
            <a:stCxn id="24" idx="6"/>
          </p:cNvCxnSpPr>
          <p:nvPr/>
        </p:nvCxnSpPr>
        <p:spPr>
          <a:xfrm flipV="1">
            <a:off x="7784316" y="5119641"/>
            <a:ext cx="748124" cy="16625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Скругленная соединительная линия 103"/>
          <p:cNvCxnSpPr>
            <a:stCxn id="24" idx="6"/>
          </p:cNvCxnSpPr>
          <p:nvPr/>
        </p:nvCxnSpPr>
        <p:spPr>
          <a:xfrm>
            <a:off x="7784317" y="5285896"/>
            <a:ext cx="741196" cy="15932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Овал 109"/>
          <p:cNvSpPr/>
          <p:nvPr/>
        </p:nvSpPr>
        <p:spPr>
          <a:xfrm>
            <a:off x="820113" y="6237312"/>
            <a:ext cx="72008" cy="144016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12" name="Овал 111"/>
          <p:cNvSpPr/>
          <p:nvPr/>
        </p:nvSpPr>
        <p:spPr>
          <a:xfrm>
            <a:off x="2332280" y="6237313"/>
            <a:ext cx="144016" cy="144016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14" name="Овал 113"/>
          <p:cNvSpPr/>
          <p:nvPr/>
        </p:nvSpPr>
        <p:spPr>
          <a:xfrm>
            <a:off x="3628424" y="6225704"/>
            <a:ext cx="131586" cy="155624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16" name="TextBox 115"/>
          <p:cNvSpPr txBox="1"/>
          <p:nvPr/>
        </p:nvSpPr>
        <p:spPr>
          <a:xfrm>
            <a:off x="323528" y="1700808"/>
            <a:ext cx="1167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Ячиков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И.М.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TextBox 116"/>
          <p:cNvSpPr txBox="1"/>
          <p:nvPr/>
        </p:nvSpPr>
        <p:spPr>
          <a:xfrm>
            <a:off x="1494237" y="1693879"/>
            <a:ext cx="15496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Заляутдинов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Р.Ю.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4860032" y="1700808"/>
            <a:ext cx="1288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Логунова О.С.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TextBox 118"/>
          <p:cNvSpPr txBox="1"/>
          <p:nvPr/>
        </p:nvSpPr>
        <p:spPr>
          <a:xfrm>
            <a:off x="5652120" y="2348880"/>
            <a:ext cx="12990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Лукьянов С.И.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561147" y="1393031"/>
            <a:ext cx="10828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Мацко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И.И.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3203848" y="1700808"/>
            <a:ext cx="12261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Посохов И.А.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843808" y="2492896"/>
            <a:ext cx="11168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Павлов В.В.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3583075" y="2719953"/>
            <a:ext cx="9889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Павлов И.В.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7337307" y="1628800"/>
            <a:ext cx="133914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Суспицын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Е.С.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7164288" y="2276872"/>
            <a:ext cx="16423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Красильников С.С.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7308304" y="2708920"/>
            <a:ext cx="14157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Коновалов М.В.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2496427" y="4612641"/>
            <a:ext cx="13701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Карандаев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А.С.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11560" y="4077072"/>
            <a:ext cx="12602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Храмшин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В.Р.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251520" y="4509120"/>
            <a:ext cx="12311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Храмшин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Т.Р.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251520" y="5085184"/>
            <a:ext cx="12808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Корнилов Г.П.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39552" y="5589240"/>
            <a:ext cx="13354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Мурзиков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А.А.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4355976" y="4293096"/>
            <a:ext cx="12555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Агапитов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Е.Б.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5220072" y="4941168"/>
            <a:ext cx="11435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Вдовин К.Н.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6959151" y="3850696"/>
            <a:ext cx="12950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Точилкин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В.В.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5" name="TextBox 134"/>
          <p:cNvSpPr txBox="1"/>
          <p:nvPr/>
        </p:nvSpPr>
        <p:spPr>
          <a:xfrm>
            <a:off x="7229314" y="4120859"/>
            <a:ext cx="14280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Пивоварова К.Г.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7277806" y="4446441"/>
            <a:ext cx="13324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Синицкий Е.В.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7452320" y="5445224"/>
            <a:ext cx="15757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Колокольцев В.М.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9" name="Скругленная соединительная линия 138"/>
          <p:cNvCxnSpPr>
            <a:stCxn id="24" idx="0"/>
            <a:endCxn id="29" idx="6"/>
          </p:cNvCxnSpPr>
          <p:nvPr/>
        </p:nvCxnSpPr>
        <p:spPr>
          <a:xfrm rot="16200000" flipV="1">
            <a:off x="7266496" y="4768073"/>
            <a:ext cx="385918" cy="358781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1036136" y="6165304"/>
            <a:ext cx="11929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НПР МГТУ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2476296" y="6165304"/>
            <a:ext cx="11063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аспиранты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3700432" y="6156640"/>
            <a:ext cx="30386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представители других организаций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Скругленная соединительная линия 79"/>
          <p:cNvCxnSpPr>
            <a:stCxn id="6" idx="4"/>
            <a:endCxn id="10" idx="0"/>
          </p:cNvCxnSpPr>
          <p:nvPr/>
        </p:nvCxnSpPr>
        <p:spPr>
          <a:xfrm rot="16200000" flipH="1">
            <a:off x="4598737" y="3032608"/>
            <a:ext cx="2183752" cy="851339"/>
          </a:xfrm>
          <a:prstGeom prst="curvedConnector3">
            <a:avLst>
              <a:gd name="adj1" fmla="val 58036"/>
            </a:avLst>
          </a:prstGeom>
          <a:ln w="12700">
            <a:solidFill>
              <a:srgbClr val="00B05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Скругленная соединительная линия 84"/>
          <p:cNvCxnSpPr/>
          <p:nvPr/>
        </p:nvCxnSpPr>
        <p:spPr>
          <a:xfrm flipV="1">
            <a:off x="2822962" y="6597344"/>
            <a:ext cx="443697" cy="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Скругленная соединительная линия 85"/>
          <p:cNvCxnSpPr/>
          <p:nvPr/>
        </p:nvCxnSpPr>
        <p:spPr>
          <a:xfrm>
            <a:off x="4689967" y="6525344"/>
            <a:ext cx="450625" cy="6929"/>
          </a:xfrm>
          <a:prstGeom prst="curvedConnector3">
            <a:avLst>
              <a:gd name="adj1" fmla="val 50000"/>
            </a:avLst>
          </a:prstGeom>
          <a:ln w="12700">
            <a:solidFill>
              <a:srgbClr val="00B05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TextBox 91"/>
          <p:cNvSpPr txBox="1"/>
          <p:nvPr/>
        </p:nvSpPr>
        <p:spPr>
          <a:xfrm>
            <a:off x="3285202" y="641294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соавторство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166004" y="6392167"/>
            <a:ext cx="127073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цитирование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5" name="Скругленная соединительная линия 94"/>
          <p:cNvCxnSpPr>
            <a:stCxn id="6" idx="4"/>
            <a:endCxn id="24" idx="0"/>
          </p:cNvCxnSpPr>
          <p:nvPr/>
        </p:nvCxnSpPr>
        <p:spPr>
          <a:xfrm rot="16200000" flipH="1">
            <a:off x="5064884" y="2566461"/>
            <a:ext cx="2774021" cy="2373901"/>
          </a:xfrm>
          <a:prstGeom prst="curvedConnector3">
            <a:avLst>
              <a:gd name="adj1" fmla="val 50000"/>
            </a:avLst>
          </a:prstGeom>
          <a:ln w="12700">
            <a:solidFill>
              <a:srgbClr val="00B05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Скругленная соединительная линия 104"/>
          <p:cNvCxnSpPr>
            <a:stCxn id="6" idx="4"/>
            <a:endCxn id="5" idx="4"/>
          </p:cNvCxnSpPr>
          <p:nvPr/>
        </p:nvCxnSpPr>
        <p:spPr>
          <a:xfrm rot="5400000" flipH="1">
            <a:off x="3144792" y="246250"/>
            <a:ext cx="146256" cy="4094049"/>
          </a:xfrm>
          <a:prstGeom prst="curvedConnector3">
            <a:avLst>
              <a:gd name="adj1" fmla="val -566791"/>
            </a:avLst>
          </a:prstGeom>
          <a:ln w="12700">
            <a:solidFill>
              <a:srgbClr val="00B05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4585598" y="1753071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572000" y="2401143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2186984" y="4439465"/>
            <a:ext cx="274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3907197" y="2165511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06" name="Скругленная соединительная линия 105"/>
          <p:cNvCxnSpPr>
            <a:stCxn id="6" idx="2"/>
            <a:endCxn id="103" idx="6"/>
          </p:cNvCxnSpPr>
          <p:nvPr/>
        </p:nvCxnSpPr>
        <p:spPr>
          <a:xfrm rot="10800000" flipV="1">
            <a:off x="4031888" y="2220929"/>
            <a:ext cx="1087583" cy="346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/>
          <p:cNvSpPr txBox="1"/>
          <p:nvPr/>
        </p:nvSpPr>
        <p:spPr>
          <a:xfrm>
            <a:off x="2699792" y="2113111"/>
            <a:ext cx="13025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Филиппов Е.Г.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5" name="Овал 114"/>
          <p:cNvSpPr/>
          <p:nvPr/>
        </p:nvSpPr>
        <p:spPr>
          <a:xfrm>
            <a:off x="1469086" y="3492802"/>
            <a:ext cx="290945" cy="290945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40" name="Скругленная соединительная линия 139"/>
          <p:cNvCxnSpPr>
            <a:stCxn id="115" idx="6"/>
            <a:endCxn id="146" idx="2"/>
          </p:cNvCxnSpPr>
          <p:nvPr/>
        </p:nvCxnSpPr>
        <p:spPr>
          <a:xfrm flipV="1">
            <a:off x="1760031" y="3631347"/>
            <a:ext cx="432604" cy="692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467544" y="3212976"/>
            <a:ext cx="13901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Разинкина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Е.М.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2071807" y="3284984"/>
            <a:ext cx="11320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Ильина Е.А.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Овал 145"/>
          <p:cNvSpPr/>
          <p:nvPr/>
        </p:nvSpPr>
        <p:spPr>
          <a:xfrm>
            <a:off x="2192635" y="3572465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58" name="Овал 157"/>
          <p:cNvSpPr/>
          <p:nvPr/>
        </p:nvSpPr>
        <p:spPr>
          <a:xfrm>
            <a:off x="6652760" y="6237312"/>
            <a:ext cx="144016" cy="141459"/>
          </a:xfrm>
          <a:prstGeom prst="ellipse">
            <a:avLst/>
          </a:prstGeom>
          <a:gradFill>
            <a:gsLst>
              <a:gs pos="39000">
                <a:srgbClr val="FFC000"/>
              </a:gs>
              <a:gs pos="71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63" name="TextBox 162"/>
          <p:cNvSpPr txBox="1"/>
          <p:nvPr/>
        </p:nvSpPr>
        <p:spPr>
          <a:xfrm>
            <a:off x="6796776" y="6165304"/>
            <a:ext cx="20236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подразделения 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754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Скругленный прямоугольник 180"/>
          <p:cNvSpPr/>
          <p:nvPr/>
        </p:nvSpPr>
        <p:spPr>
          <a:xfrm>
            <a:off x="6300192" y="4221088"/>
            <a:ext cx="2232248" cy="1450678"/>
          </a:xfrm>
          <a:prstGeom prst="roundRect">
            <a:avLst/>
          </a:prstGeom>
          <a:solidFill>
            <a:srgbClr val="FDF1E9"/>
          </a:solidFill>
          <a:ln w="158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8" name="Скругленный прямоугольник 167"/>
          <p:cNvSpPr/>
          <p:nvPr/>
        </p:nvSpPr>
        <p:spPr>
          <a:xfrm>
            <a:off x="3995936" y="4293096"/>
            <a:ext cx="1944216" cy="1364754"/>
          </a:xfrm>
          <a:prstGeom prst="roundRect">
            <a:avLst/>
          </a:prstGeom>
          <a:solidFill>
            <a:srgbClr val="FDF1E9"/>
          </a:solidFill>
          <a:ln w="158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0" name="Скругленный прямоугольник 159"/>
          <p:cNvSpPr/>
          <p:nvPr/>
        </p:nvSpPr>
        <p:spPr>
          <a:xfrm>
            <a:off x="4432954" y="3068960"/>
            <a:ext cx="4150151" cy="820132"/>
          </a:xfrm>
          <a:prstGeom prst="roundRect">
            <a:avLst/>
          </a:prstGeom>
          <a:solidFill>
            <a:srgbClr val="FDF1E9"/>
          </a:solidFill>
          <a:ln w="15875">
            <a:solidFill>
              <a:srgbClr val="C0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9499" y="236440"/>
            <a:ext cx="8672945" cy="602674"/>
          </a:xfrm>
        </p:spPr>
        <p:txBody>
          <a:bodyPr vert="horz" lIns="68580" tIns="34290" rIns="68580" bIns="34290" rtlCol="0" anchor="ctr">
            <a:normAutofit fontScale="90000"/>
          </a:bodyPr>
          <a:lstStyle/>
          <a:p>
            <a:pPr algn="ctr"/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Коллаборация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научно-педагогических работников института металлургии, машиностроение и </a:t>
            </a:r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материалообработки</a:t>
            </a:r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2014 году</a:t>
            </a:r>
          </a:p>
        </p:txBody>
      </p:sp>
      <p:sp>
        <p:nvSpPr>
          <p:cNvPr id="5" name="Овал 4"/>
          <p:cNvSpPr/>
          <p:nvPr/>
        </p:nvSpPr>
        <p:spPr>
          <a:xfrm>
            <a:off x="735290" y="1353920"/>
            <a:ext cx="232320" cy="228971"/>
          </a:xfrm>
          <a:prstGeom prst="ellipse">
            <a:avLst/>
          </a:prstGeom>
          <a:gradFill>
            <a:gsLst>
              <a:gs pos="0">
                <a:srgbClr val="FFC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22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" name="Овал 5"/>
          <p:cNvSpPr/>
          <p:nvPr/>
        </p:nvSpPr>
        <p:spPr>
          <a:xfrm>
            <a:off x="1212304" y="1824202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" name="Овал 6"/>
          <p:cNvSpPr/>
          <p:nvPr/>
        </p:nvSpPr>
        <p:spPr>
          <a:xfrm>
            <a:off x="671981" y="2503070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8" name="Овал 7"/>
          <p:cNvSpPr/>
          <p:nvPr/>
        </p:nvSpPr>
        <p:spPr>
          <a:xfrm>
            <a:off x="852232" y="2503213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9" name="Овал 8"/>
          <p:cNvSpPr/>
          <p:nvPr/>
        </p:nvSpPr>
        <p:spPr>
          <a:xfrm>
            <a:off x="1032199" y="2503070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0" name="Овал 9"/>
          <p:cNvSpPr/>
          <p:nvPr/>
        </p:nvSpPr>
        <p:spPr>
          <a:xfrm>
            <a:off x="2161341" y="1838044"/>
            <a:ext cx="380969" cy="394866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1" name="Овал 10"/>
          <p:cNvSpPr/>
          <p:nvPr/>
        </p:nvSpPr>
        <p:spPr>
          <a:xfrm>
            <a:off x="2071287" y="1256165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2" name="Овал 11"/>
          <p:cNvSpPr/>
          <p:nvPr/>
        </p:nvSpPr>
        <p:spPr>
          <a:xfrm>
            <a:off x="2078215" y="1256165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3" name="Овал 12"/>
          <p:cNvSpPr/>
          <p:nvPr/>
        </p:nvSpPr>
        <p:spPr>
          <a:xfrm>
            <a:off x="2299887" y="1547110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4" name="Овал 13"/>
          <p:cNvSpPr/>
          <p:nvPr/>
        </p:nvSpPr>
        <p:spPr>
          <a:xfrm>
            <a:off x="2286031" y="2406089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5" name="Скругленная соединительная линия 14"/>
          <p:cNvCxnSpPr>
            <a:stCxn id="5" idx="6"/>
            <a:endCxn id="6" idx="2"/>
          </p:cNvCxnSpPr>
          <p:nvPr/>
        </p:nvCxnSpPr>
        <p:spPr>
          <a:xfrm>
            <a:off x="967610" y="1468406"/>
            <a:ext cx="244694" cy="570542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кругленная соединительная линия 15"/>
          <p:cNvCxnSpPr>
            <a:stCxn id="6" idx="6"/>
            <a:endCxn id="10" idx="2"/>
          </p:cNvCxnSpPr>
          <p:nvPr/>
        </p:nvCxnSpPr>
        <p:spPr>
          <a:xfrm flipV="1">
            <a:off x="1641796" y="2035477"/>
            <a:ext cx="519545" cy="347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кругленная соединительная линия 16"/>
          <p:cNvCxnSpPr>
            <a:stCxn id="6" idx="4"/>
            <a:endCxn id="7" idx="0"/>
          </p:cNvCxnSpPr>
          <p:nvPr/>
        </p:nvCxnSpPr>
        <p:spPr>
          <a:xfrm rot="5400000">
            <a:off x="957733" y="2033752"/>
            <a:ext cx="249377" cy="68926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Скругленная соединительная линия 17"/>
          <p:cNvCxnSpPr>
            <a:stCxn id="6" idx="6"/>
            <a:endCxn id="14" idx="2"/>
          </p:cNvCxnSpPr>
          <p:nvPr/>
        </p:nvCxnSpPr>
        <p:spPr>
          <a:xfrm>
            <a:off x="1641795" y="2038948"/>
            <a:ext cx="644235" cy="426023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кругленная соединительная линия 18"/>
          <p:cNvCxnSpPr>
            <a:stCxn id="6" idx="6"/>
            <a:endCxn id="13" idx="2"/>
          </p:cNvCxnSpPr>
          <p:nvPr/>
        </p:nvCxnSpPr>
        <p:spPr>
          <a:xfrm flipV="1">
            <a:off x="1641796" y="1605992"/>
            <a:ext cx="658091" cy="43295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кругленная соединительная линия 19"/>
          <p:cNvCxnSpPr>
            <a:stCxn id="6" idx="6"/>
            <a:endCxn id="12" idx="2"/>
          </p:cNvCxnSpPr>
          <p:nvPr/>
        </p:nvCxnSpPr>
        <p:spPr>
          <a:xfrm flipV="1">
            <a:off x="1641795" y="1360074"/>
            <a:ext cx="436419" cy="67887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Скругленная соединительная линия 20"/>
          <p:cNvCxnSpPr>
            <a:stCxn id="10" idx="6"/>
            <a:endCxn id="13" idx="6"/>
          </p:cNvCxnSpPr>
          <p:nvPr/>
        </p:nvCxnSpPr>
        <p:spPr>
          <a:xfrm flipH="1" flipV="1">
            <a:off x="2424578" y="1605992"/>
            <a:ext cx="117732" cy="429485"/>
          </a:xfrm>
          <a:prstGeom prst="curvedConnector3">
            <a:avLst>
              <a:gd name="adj1" fmla="val -145627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12517" y="1153452"/>
            <a:ext cx="760144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Агапитов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Е.Б.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09499" y="1997579"/>
            <a:ext cx="10031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Вдовин К.Н.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9918" y="1124744"/>
            <a:ext cx="1135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Точилкин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40081" y="1394907"/>
            <a:ext cx="12473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Пивоварова К.Г.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81101" y="2462136"/>
            <a:ext cx="11657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Синицкий Е.В.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92483" y="1852107"/>
            <a:ext cx="137531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Колокольцев В.М.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Скругленная соединительная линия 138"/>
          <p:cNvCxnSpPr>
            <a:stCxn id="10" idx="6"/>
            <a:endCxn id="14" idx="6"/>
          </p:cNvCxnSpPr>
          <p:nvPr/>
        </p:nvCxnSpPr>
        <p:spPr>
          <a:xfrm flipH="1">
            <a:off x="2410722" y="2035477"/>
            <a:ext cx="131588" cy="429494"/>
          </a:xfrm>
          <a:prstGeom prst="curvedConnector3">
            <a:avLst>
              <a:gd name="adj1" fmla="val -130293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930960" y="6185878"/>
            <a:ext cx="187037" cy="18703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2" name="Овал 31"/>
          <p:cNvSpPr/>
          <p:nvPr/>
        </p:nvSpPr>
        <p:spPr>
          <a:xfrm>
            <a:off x="2330675" y="6227441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3" name="Овал 32"/>
          <p:cNvSpPr/>
          <p:nvPr/>
        </p:nvSpPr>
        <p:spPr>
          <a:xfrm>
            <a:off x="3898968" y="6234368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4" name="TextBox 33"/>
          <p:cNvSpPr txBox="1"/>
          <p:nvPr/>
        </p:nvSpPr>
        <p:spPr>
          <a:xfrm>
            <a:off x="1108833" y="6165304"/>
            <a:ext cx="94288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НПР МГТУ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73907" y="6165304"/>
            <a:ext cx="87395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аспиранты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49128" y="6165304"/>
            <a:ext cx="232307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представители других организаций 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Скругленная соединительная линия 36"/>
          <p:cNvCxnSpPr/>
          <p:nvPr/>
        </p:nvCxnSpPr>
        <p:spPr>
          <a:xfrm flipV="1">
            <a:off x="3150015" y="6577812"/>
            <a:ext cx="443697" cy="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кругленная соединительная линия 37"/>
          <p:cNvCxnSpPr/>
          <p:nvPr/>
        </p:nvCxnSpPr>
        <p:spPr>
          <a:xfrm>
            <a:off x="4507762" y="6591674"/>
            <a:ext cx="450625" cy="6929"/>
          </a:xfrm>
          <a:prstGeom prst="curvedConnector3">
            <a:avLst>
              <a:gd name="adj1" fmla="val 50000"/>
            </a:avLst>
          </a:prstGeom>
          <a:ln w="12700">
            <a:solidFill>
              <a:srgbClr val="00B05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612256" y="6453336"/>
            <a:ext cx="95731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соавторство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11565" y="6467190"/>
            <a:ext cx="10005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цитирование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1708797" y="1367204"/>
            <a:ext cx="2519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Овал 84"/>
          <p:cNvSpPr/>
          <p:nvPr/>
        </p:nvSpPr>
        <p:spPr>
          <a:xfrm>
            <a:off x="1191492" y="2697033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86" name="Овал 85"/>
          <p:cNvSpPr/>
          <p:nvPr/>
        </p:nvSpPr>
        <p:spPr>
          <a:xfrm>
            <a:off x="1600201" y="2690105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87" name="Овал 86"/>
          <p:cNvSpPr/>
          <p:nvPr/>
        </p:nvSpPr>
        <p:spPr>
          <a:xfrm>
            <a:off x="1385456" y="2697032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88" name="Скругленная соединительная линия 87"/>
          <p:cNvCxnSpPr>
            <a:stCxn id="6" idx="4"/>
            <a:endCxn id="8" idx="0"/>
          </p:cNvCxnSpPr>
          <p:nvPr/>
        </p:nvCxnSpPr>
        <p:spPr>
          <a:xfrm rot="5400000">
            <a:off x="1047786" y="2123948"/>
            <a:ext cx="249520" cy="50900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Скругленная соединительная линия 90"/>
          <p:cNvCxnSpPr>
            <a:stCxn id="6" idx="4"/>
            <a:endCxn id="9" idx="0"/>
          </p:cNvCxnSpPr>
          <p:nvPr/>
        </p:nvCxnSpPr>
        <p:spPr>
          <a:xfrm rot="5400000">
            <a:off x="1137841" y="2213860"/>
            <a:ext cx="249377" cy="329042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Скругленная соединительная линия 91"/>
          <p:cNvCxnSpPr>
            <a:stCxn id="6" idx="4"/>
            <a:endCxn id="86" idx="0"/>
          </p:cNvCxnSpPr>
          <p:nvPr/>
        </p:nvCxnSpPr>
        <p:spPr>
          <a:xfrm rot="16200000" flipH="1">
            <a:off x="1328325" y="2352418"/>
            <a:ext cx="436412" cy="23896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Скругленная соединительная линия 94"/>
          <p:cNvCxnSpPr>
            <a:stCxn id="6" idx="4"/>
            <a:endCxn id="85" idx="0"/>
          </p:cNvCxnSpPr>
          <p:nvPr/>
        </p:nvCxnSpPr>
        <p:spPr>
          <a:xfrm rot="5400000">
            <a:off x="1120505" y="2390489"/>
            <a:ext cx="443340" cy="16974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Скругленная соединительная линия 95"/>
          <p:cNvCxnSpPr>
            <a:stCxn id="6" idx="4"/>
            <a:endCxn id="87" idx="0"/>
          </p:cNvCxnSpPr>
          <p:nvPr/>
        </p:nvCxnSpPr>
        <p:spPr>
          <a:xfrm rot="16200000" flipH="1">
            <a:off x="1217488" y="2463255"/>
            <a:ext cx="443339" cy="24215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Овал 103"/>
          <p:cNvSpPr/>
          <p:nvPr/>
        </p:nvSpPr>
        <p:spPr>
          <a:xfrm>
            <a:off x="1446133" y="3401676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05" name="Овал 104"/>
          <p:cNvSpPr/>
          <p:nvPr/>
        </p:nvSpPr>
        <p:spPr>
          <a:xfrm>
            <a:off x="905810" y="4080543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06" name="Овал 105"/>
          <p:cNvSpPr/>
          <p:nvPr/>
        </p:nvSpPr>
        <p:spPr>
          <a:xfrm>
            <a:off x="1078991" y="4073616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10" name="Овал 109"/>
          <p:cNvSpPr/>
          <p:nvPr/>
        </p:nvSpPr>
        <p:spPr>
          <a:xfrm>
            <a:off x="2034952" y="3200784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11" name="Овал 110"/>
          <p:cNvSpPr/>
          <p:nvPr/>
        </p:nvSpPr>
        <p:spPr>
          <a:xfrm>
            <a:off x="2138861" y="3554074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15" name="Скругленная соединительная линия 114"/>
          <p:cNvCxnSpPr>
            <a:stCxn id="104" idx="4"/>
            <a:endCxn id="105" idx="0"/>
          </p:cNvCxnSpPr>
          <p:nvPr/>
        </p:nvCxnSpPr>
        <p:spPr>
          <a:xfrm rot="5400000">
            <a:off x="1191561" y="3611225"/>
            <a:ext cx="249377" cy="68926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Скругленная соединительная линия 116"/>
          <p:cNvCxnSpPr>
            <a:stCxn id="104" idx="6"/>
            <a:endCxn id="111" idx="2"/>
          </p:cNvCxnSpPr>
          <p:nvPr/>
        </p:nvCxnSpPr>
        <p:spPr>
          <a:xfrm flipV="1">
            <a:off x="1875623" y="3612956"/>
            <a:ext cx="263237" cy="3465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Скругленная соединительная линия 117"/>
          <p:cNvCxnSpPr>
            <a:stCxn id="104" idx="6"/>
            <a:endCxn id="110" idx="2"/>
          </p:cNvCxnSpPr>
          <p:nvPr/>
        </p:nvCxnSpPr>
        <p:spPr>
          <a:xfrm flipV="1">
            <a:off x="1875624" y="3304692"/>
            <a:ext cx="159328" cy="31172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TextBox 120"/>
          <p:cNvSpPr txBox="1"/>
          <p:nvPr/>
        </p:nvSpPr>
        <p:spPr>
          <a:xfrm>
            <a:off x="529473" y="3263326"/>
            <a:ext cx="11590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Салганик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В.М.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2185092" y="3069363"/>
            <a:ext cx="11128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Чикишев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Д.Н.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2233583" y="3651253"/>
            <a:ext cx="11510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Полецков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П.П.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1831789" y="3207913"/>
            <a:ext cx="2519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0" name="Овал 129"/>
          <p:cNvSpPr/>
          <p:nvPr/>
        </p:nvSpPr>
        <p:spPr>
          <a:xfrm>
            <a:off x="1272850" y="4076542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31" name="Скругленная соединительная линия 130"/>
          <p:cNvCxnSpPr>
            <a:stCxn id="104" idx="4"/>
            <a:endCxn id="106" idx="0"/>
          </p:cNvCxnSpPr>
          <p:nvPr/>
        </p:nvCxnSpPr>
        <p:spPr>
          <a:xfrm rot="5400000">
            <a:off x="1281614" y="3694352"/>
            <a:ext cx="242450" cy="51607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Скругленная соединительная линия 134"/>
          <p:cNvCxnSpPr>
            <a:stCxn id="104" idx="4"/>
            <a:endCxn id="130" idx="0"/>
          </p:cNvCxnSpPr>
          <p:nvPr/>
        </p:nvCxnSpPr>
        <p:spPr>
          <a:xfrm rot="5400000">
            <a:off x="1377081" y="3792744"/>
            <a:ext cx="245376" cy="32222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Овал 137"/>
          <p:cNvSpPr/>
          <p:nvPr/>
        </p:nvSpPr>
        <p:spPr>
          <a:xfrm>
            <a:off x="2048805" y="3893511"/>
            <a:ext cx="124691" cy="117764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39" name="TextBox 138"/>
          <p:cNvSpPr txBox="1"/>
          <p:nvPr/>
        </p:nvSpPr>
        <p:spPr>
          <a:xfrm>
            <a:off x="2011910" y="4039180"/>
            <a:ext cx="13577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Пустовойтов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Д.О.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0" name="Скругленная соединительная линия 139"/>
          <p:cNvCxnSpPr>
            <a:stCxn id="104" idx="6"/>
            <a:endCxn id="138" idx="2"/>
          </p:cNvCxnSpPr>
          <p:nvPr/>
        </p:nvCxnSpPr>
        <p:spPr>
          <a:xfrm>
            <a:off x="1875624" y="3616421"/>
            <a:ext cx="173181" cy="335972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TextBox 142"/>
          <p:cNvSpPr txBox="1"/>
          <p:nvPr/>
        </p:nvSpPr>
        <p:spPr>
          <a:xfrm>
            <a:off x="1790226" y="3720532"/>
            <a:ext cx="2519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6" name="Овал 155"/>
          <p:cNvSpPr/>
          <p:nvPr/>
        </p:nvSpPr>
        <p:spPr>
          <a:xfrm>
            <a:off x="5091577" y="1195330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57" name="Овал 156"/>
          <p:cNvSpPr/>
          <p:nvPr/>
        </p:nvSpPr>
        <p:spPr>
          <a:xfrm>
            <a:off x="7218250" y="1202258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58" name="Скругленная соединительная линия 157"/>
          <p:cNvCxnSpPr>
            <a:stCxn id="156" idx="6"/>
            <a:endCxn id="157" idx="2"/>
          </p:cNvCxnSpPr>
          <p:nvPr/>
        </p:nvCxnSpPr>
        <p:spPr>
          <a:xfrm>
            <a:off x="5521068" y="1410076"/>
            <a:ext cx="1697182" cy="692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" name="TextBox 160"/>
          <p:cNvSpPr txBox="1"/>
          <p:nvPr/>
        </p:nvSpPr>
        <p:spPr>
          <a:xfrm>
            <a:off x="4251118" y="1147036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Чукин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7617778" y="1153963"/>
            <a:ext cx="11127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Корчунов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А.Г.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Овал 163"/>
          <p:cNvSpPr/>
          <p:nvPr/>
        </p:nvSpPr>
        <p:spPr>
          <a:xfrm>
            <a:off x="7336015" y="1825711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5" name="TextBox 164"/>
          <p:cNvSpPr txBox="1"/>
          <p:nvPr/>
        </p:nvSpPr>
        <p:spPr>
          <a:xfrm>
            <a:off x="7585069" y="1742781"/>
            <a:ext cx="11633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Полякова М.А.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7" name="Овал 166"/>
          <p:cNvSpPr/>
          <p:nvPr/>
        </p:nvSpPr>
        <p:spPr>
          <a:xfrm>
            <a:off x="7467601" y="2213634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9" name="Овал 168"/>
          <p:cNvSpPr/>
          <p:nvPr/>
        </p:nvSpPr>
        <p:spPr>
          <a:xfrm>
            <a:off x="7716983" y="2213633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70" name="Овал 169"/>
          <p:cNvSpPr/>
          <p:nvPr/>
        </p:nvSpPr>
        <p:spPr>
          <a:xfrm>
            <a:off x="13709074" y="-498757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71" name="Овал 170"/>
          <p:cNvSpPr/>
          <p:nvPr/>
        </p:nvSpPr>
        <p:spPr>
          <a:xfrm>
            <a:off x="7943227" y="2227773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72" name="Овал 171"/>
          <p:cNvSpPr/>
          <p:nvPr/>
        </p:nvSpPr>
        <p:spPr>
          <a:xfrm>
            <a:off x="13935317" y="-484618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73" name="Скругленная соединительная линия 172"/>
          <p:cNvCxnSpPr>
            <a:stCxn id="157" idx="4"/>
            <a:endCxn id="164" idx="0"/>
          </p:cNvCxnSpPr>
          <p:nvPr/>
        </p:nvCxnSpPr>
        <p:spPr>
          <a:xfrm rot="16200000" flipH="1">
            <a:off x="7339479" y="1725266"/>
            <a:ext cx="193963" cy="692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Скругленная соединительная линия 176"/>
          <p:cNvCxnSpPr>
            <a:stCxn id="164" idx="4"/>
            <a:endCxn id="167" idx="0"/>
          </p:cNvCxnSpPr>
          <p:nvPr/>
        </p:nvCxnSpPr>
        <p:spPr>
          <a:xfrm rot="16200000" flipH="1">
            <a:off x="7396614" y="2076838"/>
            <a:ext cx="180105" cy="9348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Скругленная соединительная линия 177"/>
          <p:cNvCxnSpPr>
            <a:stCxn id="164" idx="4"/>
            <a:endCxn id="169" idx="0"/>
          </p:cNvCxnSpPr>
          <p:nvPr/>
        </p:nvCxnSpPr>
        <p:spPr>
          <a:xfrm rot="16200000" flipH="1">
            <a:off x="7521307" y="1952146"/>
            <a:ext cx="180104" cy="34286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Скругленная соединительная линия 178"/>
          <p:cNvCxnSpPr>
            <a:stCxn id="164" idx="4"/>
            <a:endCxn id="171" idx="0"/>
          </p:cNvCxnSpPr>
          <p:nvPr/>
        </p:nvCxnSpPr>
        <p:spPr>
          <a:xfrm rot="16200000" flipH="1">
            <a:off x="7627358" y="1846095"/>
            <a:ext cx="194244" cy="569112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Овал 186"/>
          <p:cNvSpPr/>
          <p:nvPr/>
        </p:nvSpPr>
        <p:spPr>
          <a:xfrm>
            <a:off x="8169470" y="2227773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88" name="Скругленная соединительная линия 187"/>
          <p:cNvCxnSpPr>
            <a:stCxn id="164" idx="4"/>
            <a:endCxn id="187" idx="0"/>
          </p:cNvCxnSpPr>
          <p:nvPr/>
        </p:nvCxnSpPr>
        <p:spPr>
          <a:xfrm rot="16200000" flipH="1">
            <a:off x="7740479" y="1732973"/>
            <a:ext cx="194244" cy="79535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2" name="Овал 191"/>
          <p:cNvSpPr/>
          <p:nvPr/>
        </p:nvSpPr>
        <p:spPr>
          <a:xfrm>
            <a:off x="6087323" y="1648526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93" name="Овал 192"/>
          <p:cNvSpPr/>
          <p:nvPr/>
        </p:nvSpPr>
        <p:spPr>
          <a:xfrm>
            <a:off x="6681212" y="1648527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94" name="TextBox 193"/>
          <p:cNvSpPr txBox="1"/>
          <p:nvPr/>
        </p:nvSpPr>
        <p:spPr>
          <a:xfrm>
            <a:off x="5737129" y="1783204"/>
            <a:ext cx="803425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Бакшинов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TextBox 194"/>
          <p:cNvSpPr txBox="1"/>
          <p:nvPr/>
        </p:nvSpPr>
        <p:spPr>
          <a:xfrm>
            <a:off x="6458281" y="1783204"/>
            <a:ext cx="73289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Куранов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К.Я.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6" name="Скругленная соединительная линия 195"/>
          <p:cNvCxnSpPr>
            <a:stCxn id="157" idx="2"/>
            <a:endCxn id="193" idx="0"/>
          </p:cNvCxnSpPr>
          <p:nvPr/>
        </p:nvCxnSpPr>
        <p:spPr>
          <a:xfrm rot="10800000" flipV="1">
            <a:off x="6747022" y="1417003"/>
            <a:ext cx="471229" cy="231524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Скругленная соединительная линия 196"/>
          <p:cNvCxnSpPr>
            <a:stCxn id="156" idx="6"/>
            <a:endCxn id="192" idx="0"/>
          </p:cNvCxnSpPr>
          <p:nvPr/>
        </p:nvCxnSpPr>
        <p:spPr>
          <a:xfrm>
            <a:off x="5521068" y="1410075"/>
            <a:ext cx="632064" cy="238451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Скругленная соединительная линия 196"/>
          <p:cNvCxnSpPr>
            <a:stCxn id="156" idx="6"/>
            <a:endCxn id="193" idx="0"/>
          </p:cNvCxnSpPr>
          <p:nvPr/>
        </p:nvCxnSpPr>
        <p:spPr>
          <a:xfrm>
            <a:off x="5521068" y="1410076"/>
            <a:ext cx="1225953" cy="238451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Скругленная соединительная линия 195"/>
          <p:cNvCxnSpPr>
            <a:stCxn id="157" idx="2"/>
            <a:endCxn id="192" idx="0"/>
          </p:cNvCxnSpPr>
          <p:nvPr/>
        </p:nvCxnSpPr>
        <p:spPr>
          <a:xfrm rot="10800000" flipV="1">
            <a:off x="6153133" y="1417003"/>
            <a:ext cx="1065118" cy="231523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1" name="TextBox 210"/>
          <p:cNvSpPr txBox="1"/>
          <p:nvPr/>
        </p:nvSpPr>
        <p:spPr>
          <a:xfrm>
            <a:off x="4132217" y="1641801"/>
            <a:ext cx="57099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Рааб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А.Г.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125147" y="1853904"/>
            <a:ext cx="718466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Алешин Г.Н.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4111007" y="2044797"/>
            <a:ext cx="570990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Рааб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Г.И.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6" name="Овал 215"/>
          <p:cNvSpPr/>
          <p:nvPr/>
        </p:nvSpPr>
        <p:spPr>
          <a:xfrm>
            <a:off x="4729864" y="1641456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7" name="Овал 216"/>
          <p:cNvSpPr/>
          <p:nvPr/>
        </p:nvSpPr>
        <p:spPr>
          <a:xfrm>
            <a:off x="4722793" y="1874769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8" name="Овал 217"/>
          <p:cNvSpPr/>
          <p:nvPr/>
        </p:nvSpPr>
        <p:spPr>
          <a:xfrm>
            <a:off x="4722793" y="2058591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219" name="Скругленная соединительная линия 195"/>
          <p:cNvCxnSpPr>
            <a:stCxn id="156" idx="2"/>
            <a:endCxn id="216" idx="6"/>
          </p:cNvCxnSpPr>
          <p:nvPr/>
        </p:nvCxnSpPr>
        <p:spPr>
          <a:xfrm rot="10800000" flipV="1">
            <a:off x="4861481" y="1410075"/>
            <a:ext cx="230096" cy="29372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Скругленная соединительная линия 195"/>
          <p:cNvCxnSpPr>
            <a:stCxn id="156" idx="2"/>
            <a:endCxn id="217" idx="6"/>
          </p:cNvCxnSpPr>
          <p:nvPr/>
        </p:nvCxnSpPr>
        <p:spPr>
          <a:xfrm rot="10800000" flipV="1">
            <a:off x="4854412" y="1410075"/>
            <a:ext cx="237166" cy="527039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Скругленная соединительная линия 195"/>
          <p:cNvCxnSpPr>
            <a:stCxn id="156" idx="2"/>
            <a:endCxn id="218" idx="6"/>
          </p:cNvCxnSpPr>
          <p:nvPr/>
        </p:nvCxnSpPr>
        <p:spPr>
          <a:xfrm rot="10800000" flipV="1">
            <a:off x="4854412" y="1410075"/>
            <a:ext cx="237166" cy="71086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Овал 228"/>
          <p:cNvSpPr/>
          <p:nvPr/>
        </p:nvSpPr>
        <p:spPr>
          <a:xfrm>
            <a:off x="4934536" y="2204497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0" name="Овал 229"/>
          <p:cNvSpPr/>
          <p:nvPr/>
        </p:nvSpPr>
        <p:spPr>
          <a:xfrm>
            <a:off x="5259761" y="2204498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2" name="Овал 231"/>
          <p:cNvSpPr/>
          <p:nvPr/>
        </p:nvSpPr>
        <p:spPr>
          <a:xfrm>
            <a:off x="5601094" y="2263124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4" name="Овал 233"/>
          <p:cNvSpPr/>
          <p:nvPr/>
        </p:nvSpPr>
        <p:spPr>
          <a:xfrm>
            <a:off x="5841478" y="2263125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6" name="TextBox 235"/>
          <p:cNvSpPr txBox="1"/>
          <p:nvPr/>
        </p:nvSpPr>
        <p:spPr>
          <a:xfrm>
            <a:off x="4081436" y="2359913"/>
            <a:ext cx="11470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Голубчик Э.М.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TextBox 236"/>
          <p:cNvSpPr txBox="1"/>
          <p:nvPr/>
        </p:nvSpPr>
        <p:spPr>
          <a:xfrm>
            <a:off x="5099531" y="2348880"/>
            <a:ext cx="1056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Копцева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8" name="Скругленная соединительная линия 195"/>
          <p:cNvCxnSpPr>
            <a:stCxn id="156" idx="4"/>
            <a:endCxn id="229" idx="0"/>
          </p:cNvCxnSpPr>
          <p:nvPr/>
        </p:nvCxnSpPr>
        <p:spPr>
          <a:xfrm rot="5400000">
            <a:off x="4882546" y="1780720"/>
            <a:ext cx="579677" cy="26787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1" name="Скругленная соединительная линия 195"/>
          <p:cNvCxnSpPr>
            <a:stCxn id="156" idx="4"/>
            <a:endCxn id="230" idx="0"/>
          </p:cNvCxnSpPr>
          <p:nvPr/>
        </p:nvCxnSpPr>
        <p:spPr>
          <a:xfrm rot="16200000" flipH="1">
            <a:off x="5045158" y="1885986"/>
            <a:ext cx="579677" cy="5734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Скругленная соединительная линия 195"/>
          <p:cNvCxnSpPr>
            <a:stCxn id="156" idx="4"/>
            <a:endCxn id="232" idx="0"/>
          </p:cNvCxnSpPr>
          <p:nvPr/>
        </p:nvCxnSpPr>
        <p:spPr>
          <a:xfrm rot="16200000" flipH="1">
            <a:off x="5167462" y="1763682"/>
            <a:ext cx="638303" cy="360581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Скругленная соединительная линия 195"/>
          <p:cNvCxnSpPr>
            <a:stCxn id="156" idx="4"/>
            <a:endCxn id="234" idx="0"/>
          </p:cNvCxnSpPr>
          <p:nvPr/>
        </p:nvCxnSpPr>
        <p:spPr>
          <a:xfrm rot="16200000" flipH="1">
            <a:off x="5287652" y="1643491"/>
            <a:ext cx="638304" cy="600964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0" name="Овал 249"/>
          <p:cNvSpPr/>
          <p:nvPr/>
        </p:nvSpPr>
        <p:spPr>
          <a:xfrm>
            <a:off x="5939989" y="3149814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51" name="Овал 250"/>
          <p:cNvSpPr/>
          <p:nvPr/>
        </p:nvSpPr>
        <p:spPr>
          <a:xfrm>
            <a:off x="6730414" y="3149671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252" name="Скругленная соединительная линия 251"/>
          <p:cNvCxnSpPr>
            <a:stCxn id="250" idx="6"/>
            <a:endCxn id="251" idx="2"/>
          </p:cNvCxnSpPr>
          <p:nvPr/>
        </p:nvCxnSpPr>
        <p:spPr>
          <a:xfrm flipV="1">
            <a:off x="6369480" y="3364416"/>
            <a:ext cx="360933" cy="143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headEnd type="stealt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5099530" y="3101519"/>
            <a:ext cx="9044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Сычков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А.Б.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7129941" y="3094306"/>
            <a:ext cx="85953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Бигеев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3" name="Скругленная соединительная линия 262"/>
          <p:cNvCxnSpPr>
            <a:stCxn id="251" idx="6"/>
            <a:endCxn id="264" idx="2"/>
          </p:cNvCxnSpPr>
          <p:nvPr/>
        </p:nvCxnSpPr>
        <p:spPr>
          <a:xfrm>
            <a:off x="7159905" y="3364417"/>
            <a:ext cx="330836" cy="102473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4" name="Овал 263"/>
          <p:cNvSpPr/>
          <p:nvPr/>
        </p:nvSpPr>
        <p:spPr>
          <a:xfrm>
            <a:off x="7490740" y="3404544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67" name="Овал 266"/>
          <p:cNvSpPr/>
          <p:nvPr/>
        </p:nvSpPr>
        <p:spPr>
          <a:xfrm>
            <a:off x="7508415" y="3659571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272" name="Скругленная соединительная линия 196"/>
          <p:cNvCxnSpPr>
            <a:stCxn id="251" idx="6"/>
            <a:endCxn id="267" idx="2"/>
          </p:cNvCxnSpPr>
          <p:nvPr/>
        </p:nvCxnSpPr>
        <p:spPr>
          <a:xfrm>
            <a:off x="7159905" y="3364417"/>
            <a:ext cx="348511" cy="35750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3" name="Овал 282"/>
          <p:cNvSpPr/>
          <p:nvPr/>
        </p:nvSpPr>
        <p:spPr>
          <a:xfrm>
            <a:off x="5443583" y="3345918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85" name="Овал 284"/>
          <p:cNvSpPr/>
          <p:nvPr/>
        </p:nvSpPr>
        <p:spPr>
          <a:xfrm>
            <a:off x="5487973" y="3637860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87" name="TextBox 286"/>
          <p:cNvSpPr txBox="1"/>
          <p:nvPr/>
        </p:nvSpPr>
        <p:spPr>
          <a:xfrm>
            <a:off x="4427870" y="3348973"/>
            <a:ext cx="11240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Емелюшин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9" name="Скругленная соединительная линия 195"/>
          <p:cNvCxnSpPr>
            <a:stCxn id="250" idx="2"/>
            <a:endCxn id="283" idx="6"/>
          </p:cNvCxnSpPr>
          <p:nvPr/>
        </p:nvCxnSpPr>
        <p:spPr>
          <a:xfrm rot="10800000" flipV="1">
            <a:off x="5651401" y="3364559"/>
            <a:ext cx="288588" cy="8526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Скругленная соединительная линия 195"/>
          <p:cNvCxnSpPr>
            <a:stCxn id="250" idx="2"/>
            <a:endCxn id="285" idx="6"/>
          </p:cNvCxnSpPr>
          <p:nvPr/>
        </p:nvCxnSpPr>
        <p:spPr>
          <a:xfrm rot="10800000" flipV="1">
            <a:off x="5619590" y="3364559"/>
            <a:ext cx="320399" cy="33564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3" name="TextBox 342"/>
          <p:cNvSpPr txBox="1"/>
          <p:nvPr/>
        </p:nvSpPr>
        <p:spPr>
          <a:xfrm>
            <a:off x="4434940" y="3589356"/>
            <a:ext cx="86914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Манин В.П.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TextBox 356"/>
          <p:cNvSpPr txBox="1"/>
          <p:nvPr/>
        </p:nvSpPr>
        <p:spPr>
          <a:xfrm>
            <a:off x="7630626" y="3341903"/>
            <a:ext cx="103425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Николаев А.О.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" name="TextBox 357"/>
          <p:cNvSpPr txBox="1"/>
          <p:nvPr/>
        </p:nvSpPr>
        <p:spPr>
          <a:xfrm>
            <a:off x="7637697" y="3645918"/>
            <a:ext cx="97013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Сарычев В.А.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2" name="Овал 361"/>
          <p:cNvSpPr/>
          <p:nvPr/>
        </p:nvSpPr>
        <p:spPr>
          <a:xfrm>
            <a:off x="5036346" y="4473156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63" name="TextBox 362"/>
          <p:cNvSpPr txBox="1"/>
          <p:nvPr/>
        </p:nvSpPr>
        <p:spPr>
          <a:xfrm>
            <a:off x="4004991" y="4290529"/>
            <a:ext cx="12747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Сибагатуллин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С.К.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9" name="Овал 368"/>
          <p:cNvSpPr/>
          <p:nvPr/>
        </p:nvSpPr>
        <p:spPr>
          <a:xfrm>
            <a:off x="4907944" y="5159665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372" name="Скругленная соединительная линия 195"/>
          <p:cNvCxnSpPr>
            <a:stCxn id="362" idx="4"/>
            <a:endCxn id="369" idx="0"/>
          </p:cNvCxnSpPr>
          <p:nvPr/>
        </p:nvCxnSpPr>
        <p:spPr>
          <a:xfrm rot="5400000">
            <a:off x="4983914" y="4892486"/>
            <a:ext cx="257018" cy="277338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4" name="Овал 373"/>
          <p:cNvSpPr/>
          <p:nvPr/>
        </p:nvSpPr>
        <p:spPr>
          <a:xfrm>
            <a:off x="5155039" y="5121748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77" name="TextBox 376"/>
          <p:cNvSpPr txBox="1"/>
          <p:nvPr/>
        </p:nvSpPr>
        <p:spPr>
          <a:xfrm>
            <a:off x="4139952" y="5229200"/>
            <a:ext cx="74892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Бегинюк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377"/>
          <p:cNvSpPr txBox="1"/>
          <p:nvPr/>
        </p:nvSpPr>
        <p:spPr>
          <a:xfrm>
            <a:off x="4931177" y="5379325"/>
            <a:ext cx="102944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Харченко А.С.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80" name="Скругленная соединительная линия 195"/>
          <p:cNvCxnSpPr>
            <a:stCxn id="362" idx="4"/>
            <a:endCxn id="374" idx="0"/>
          </p:cNvCxnSpPr>
          <p:nvPr/>
        </p:nvCxnSpPr>
        <p:spPr>
          <a:xfrm rot="16200000" flipH="1">
            <a:off x="5145469" y="5008269"/>
            <a:ext cx="219102" cy="785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8" name="Овал 387"/>
          <p:cNvSpPr/>
          <p:nvPr/>
        </p:nvSpPr>
        <p:spPr>
          <a:xfrm>
            <a:off x="1403648" y="4581128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89" name="TextBox 388"/>
          <p:cNvSpPr txBox="1"/>
          <p:nvPr/>
        </p:nvSpPr>
        <p:spPr>
          <a:xfrm>
            <a:off x="1694405" y="4433852"/>
            <a:ext cx="12245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Харитонов В.А.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0" name="Овал 389"/>
          <p:cNvSpPr/>
          <p:nvPr/>
        </p:nvSpPr>
        <p:spPr>
          <a:xfrm>
            <a:off x="1847925" y="5267637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391" name="Скругленная соединительная линия 195"/>
          <p:cNvCxnSpPr>
            <a:stCxn id="388" idx="4"/>
            <a:endCxn id="390" idx="0"/>
          </p:cNvCxnSpPr>
          <p:nvPr/>
        </p:nvCxnSpPr>
        <p:spPr>
          <a:xfrm rot="16200000" flipH="1">
            <a:off x="1637555" y="4991458"/>
            <a:ext cx="257018" cy="29534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2" name="Овал 391"/>
          <p:cNvSpPr/>
          <p:nvPr/>
        </p:nvSpPr>
        <p:spPr>
          <a:xfrm>
            <a:off x="1522342" y="5229721"/>
            <a:ext cx="207818" cy="20781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93" name="TextBox 392"/>
          <p:cNvSpPr txBox="1"/>
          <p:nvPr/>
        </p:nvSpPr>
        <p:spPr>
          <a:xfrm>
            <a:off x="2026703" y="5296405"/>
            <a:ext cx="704039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Усанов М.Я.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4" name="TextBox 393"/>
          <p:cNvSpPr txBox="1"/>
          <p:nvPr/>
        </p:nvSpPr>
        <p:spPr>
          <a:xfrm>
            <a:off x="1298479" y="5487297"/>
            <a:ext cx="10418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Ямтеева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Е.В.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5" name="Скругленная соединительная линия 195"/>
          <p:cNvCxnSpPr>
            <a:stCxn id="388" idx="4"/>
            <a:endCxn id="392" idx="0"/>
          </p:cNvCxnSpPr>
          <p:nvPr/>
        </p:nvCxnSpPr>
        <p:spPr>
          <a:xfrm rot="16200000" flipH="1">
            <a:off x="1512771" y="5116242"/>
            <a:ext cx="219102" cy="7857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7" name="Овал 396"/>
          <p:cNvSpPr/>
          <p:nvPr/>
        </p:nvSpPr>
        <p:spPr>
          <a:xfrm>
            <a:off x="7260473" y="4430736"/>
            <a:ext cx="429491" cy="429491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98" name="Овал 397"/>
          <p:cNvSpPr/>
          <p:nvPr/>
        </p:nvSpPr>
        <p:spPr>
          <a:xfrm>
            <a:off x="7704749" y="5117245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399" name="Скругленная соединительная линия 195"/>
          <p:cNvCxnSpPr>
            <a:stCxn id="397" idx="4"/>
            <a:endCxn id="398" idx="0"/>
          </p:cNvCxnSpPr>
          <p:nvPr/>
        </p:nvCxnSpPr>
        <p:spPr>
          <a:xfrm rot="16200000" flipH="1">
            <a:off x="7494380" y="4841065"/>
            <a:ext cx="257018" cy="295340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1" name="TextBox 400"/>
          <p:cNvSpPr txBox="1"/>
          <p:nvPr/>
        </p:nvSpPr>
        <p:spPr>
          <a:xfrm>
            <a:off x="7756265" y="5146013"/>
            <a:ext cx="776175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Баранчиков К.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2" name="TextBox 401"/>
          <p:cNvSpPr txBox="1"/>
          <p:nvPr/>
        </p:nvSpPr>
        <p:spPr>
          <a:xfrm>
            <a:off x="7049253" y="5450026"/>
            <a:ext cx="864339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Шаповалов А.Н.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3" name="Скругленная соединительная линия 195"/>
          <p:cNvCxnSpPr>
            <a:stCxn id="397" idx="4"/>
            <a:endCxn id="405" idx="0"/>
          </p:cNvCxnSpPr>
          <p:nvPr/>
        </p:nvCxnSpPr>
        <p:spPr>
          <a:xfrm rot="16200000" flipH="1">
            <a:off x="7232785" y="5102659"/>
            <a:ext cx="504472" cy="19606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5" name="Овал 404"/>
          <p:cNvSpPr/>
          <p:nvPr/>
        </p:nvSpPr>
        <p:spPr>
          <a:xfrm>
            <a:off x="7429015" y="5364698"/>
            <a:ext cx="131618" cy="124691"/>
          </a:xfrm>
          <a:prstGeom prst="ellipse">
            <a:avLst/>
          </a:prstGeom>
          <a:gradFill>
            <a:gsLst>
              <a:gs pos="0">
                <a:srgbClr val="00B05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09" name="Овал 408"/>
          <p:cNvSpPr/>
          <p:nvPr/>
        </p:nvSpPr>
        <p:spPr>
          <a:xfrm>
            <a:off x="7150106" y="5118546"/>
            <a:ext cx="131618" cy="124691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410" name="Скругленная соединительная линия 195"/>
          <p:cNvCxnSpPr>
            <a:stCxn id="397" idx="4"/>
            <a:endCxn id="409" idx="0"/>
          </p:cNvCxnSpPr>
          <p:nvPr/>
        </p:nvCxnSpPr>
        <p:spPr>
          <a:xfrm rot="5400000">
            <a:off x="7216407" y="4859736"/>
            <a:ext cx="258320" cy="259303"/>
          </a:xfrm>
          <a:prstGeom prst="curvedConnector3">
            <a:avLst>
              <a:gd name="adj1" fmla="val 50000"/>
            </a:avLst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" name="TextBox 413"/>
          <p:cNvSpPr txBox="1"/>
          <p:nvPr/>
        </p:nvSpPr>
        <p:spPr>
          <a:xfrm>
            <a:off x="6992692" y="4233968"/>
            <a:ext cx="10486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Столяров А.М.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5" name="TextBox 414"/>
          <p:cNvSpPr txBox="1"/>
          <p:nvPr/>
        </p:nvSpPr>
        <p:spPr>
          <a:xfrm>
            <a:off x="6328104" y="5202574"/>
            <a:ext cx="109036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Шевченко Е.А. 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2" name="Скругленная соединительная линия 421"/>
          <p:cNvCxnSpPr>
            <a:stCxn id="10" idx="6"/>
            <a:endCxn id="433" idx="0"/>
          </p:cNvCxnSpPr>
          <p:nvPr/>
        </p:nvCxnSpPr>
        <p:spPr>
          <a:xfrm>
            <a:off x="2542310" y="2035477"/>
            <a:ext cx="487912" cy="295295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Скругленная соединительная линия 421"/>
          <p:cNvCxnSpPr>
            <a:stCxn id="10" idx="6"/>
            <a:endCxn id="434" idx="0"/>
          </p:cNvCxnSpPr>
          <p:nvPr/>
        </p:nvCxnSpPr>
        <p:spPr>
          <a:xfrm>
            <a:off x="2542310" y="2035477"/>
            <a:ext cx="855557" cy="309435"/>
          </a:xfrm>
          <a:prstGeom prst="curvedConnector2">
            <a:avLst/>
          </a:prstGeom>
          <a:ln w="12700">
            <a:solidFill>
              <a:srgbClr val="C00000"/>
            </a:solidFill>
            <a:prstDash val="dash"/>
            <a:tailEnd type="stealth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8" name="TextBox 427"/>
          <p:cNvSpPr txBox="1"/>
          <p:nvPr/>
        </p:nvSpPr>
        <p:spPr>
          <a:xfrm>
            <a:off x="2728529" y="2564904"/>
            <a:ext cx="763351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Смирнов А.Н.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9" name="TextBox 428"/>
          <p:cNvSpPr txBox="1"/>
          <p:nvPr/>
        </p:nvSpPr>
        <p:spPr>
          <a:xfrm>
            <a:off x="3358715" y="2573179"/>
            <a:ext cx="925253" cy="2077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Клочковский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В.С.</a:t>
            </a:r>
            <a:endParaRPr lang="en-US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3" name="Овал 432"/>
          <p:cNvSpPr/>
          <p:nvPr/>
        </p:nvSpPr>
        <p:spPr>
          <a:xfrm>
            <a:off x="2914061" y="2330772"/>
            <a:ext cx="232320" cy="228971"/>
          </a:xfrm>
          <a:prstGeom prst="ellipse">
            <a:avLst/>
          </a:prstGeom>
          <a:gradFill>
            <a:gsLst>
              <a:gs pos="0">
                <a:srgbClr val="FFC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34" name="Овал 433"/>
          <p:cNvSpPr/>
          <p:nvPr/>
        </p:nvSpPr>
        <p:spPr>
          <a:xfrm>
            <a:off x="3281707" y="2344912"/>
            <a:ext cx="232320" cy="228971"/>
          </a:xfrm>
          <a:prstGeom prst="ellipse">
            <a:avLst/>
          </a:prstGeom>
          <a:gradFill>
            <a:gsLst>
              <a:gs pos="0">
                <a:srgbClr val="FFC000"/>
              </a:gs>
              <a:gs pos="100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66" name="TextBox 165"/>
          <p:cNvSpPr txBox="1"/>
          <p:nvPr/>
        </p:nvSpPr>
        <p:spPr>
          <a:xfrm>
            <a:off x="1433516" y="4999394"/>
            <a:ext cx="2519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1801161" y="4992324"/>
            <a:ext cx="2519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6" name="Овал 175"/>
          <p:cNvSpPr/>
          <p:nvPr/>
        </p:nvSpPr>
        <p:spPr>
          <a:xfrm>
            <a:off x="6508744" y="6237312"/>
            <a:ext cx="144016" cy="141459"/>
          </a:xfrm>
          <a:prstGeom prst="ellipse">
            <a:avLst/>
          </a:prstGeom>
          <a:gradFill>
            <a:gsLst>
              <a:gs pos="39000">
                <a:srgbClr val="FFC000"/>
              </a:gs>
              <a:gs pos="71000">
                <a:schemeClr val="bg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/>
          </a:p>
        </p:txBody>
      </p:sp>
      <p:sp>
        <p:nvSpPr>
          <p:cNvPr id="180" name="TextBox 179"/>
          <p:cNvSpPr txBox="1"/>
          <p:nvPr/>
        </p:nvSpPr>
        <p:spPr>
          <a:xfrm>
            <a:off x="6660232" y="6165304"/>
            <a:ext cx="17592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другие подразделения 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129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886700" cy="481229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ru-RU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публикационной активности по журналам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60032" y="6093296"/>
            <a:ext cx="329930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2. Распределение количества статей по журналам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584" y="6021288"/>
            <a:ext cx="244827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Рис. 1. Распределение количества статей по значению </a:t>
            </a:r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импакт-фактора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836712"/>
            <a:ext cx="3312368" cy="5120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052736"/>
            <a:ext cx="541632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62520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732" y="297885"/>
            <a:ext cx="7886700" cy="394811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Пути продвижения научной статьи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29918" y="836712"/>
            <a:ext cx="1833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Научная статья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88393" y="1492155"/>
            <a:ext cx="1046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2548" y="2090447"/>
            <a:ext cx="22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журнал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78046" y="2092598"/>
            <a:ext cx="1326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Посредник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7347" y="2090447"/>
            <a:ext cx="2658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Оригинальный журнал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7897" y="2095946"/>
            <a:ext cx="1606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Скругленная соединительная линия 12"/>
          <p:cNvCxnSpPr>
            <a:stCxn id="4" idx="2"/>
            <a:endCxn id="5" idx="0"/>
          </p:cNvCxnSpPr>
          <p:nvPr/>
        </p:nvCxnSpPr>
        <p:spPr>
          <a:xfrm rot="16200000" flipH="1">
            <a:off x="5486234" y="366582"/>
            <a:ext cx="286111" cy="1965034"/>
          </a:xfrm>
          <a:prstGeom prst="curvedConnector3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Скругленная соединительная линия 14"/>
          <p:cNvCxnSpPr>
            <a:stCxn id="4" idx="2"/>
            <a:endCxn id="6" idx="0"/>
          </p:cNvCxnSpPr>
          <p:nvPr/>
        </p:nvCxnSpPr>
        <p:spPr>
          <a:xfrm rot="5400000">
            <a:off x="2566668" y="10342"/>
            <a:ext cx="884403" cy="3275806"/>
          </a:xfrm>
          <a:prstGeom prst="curvedConnector3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Скругленная соединительная линия 16"/>
          <p:cNvCxnSpPr>
            <a:stCxn id="4" idx="2"/>
            <a:endCxn id="7" idx="0"/>
          </p:cNvCxnSpPr>
          <p:nvPr/>
        </p:nvCxnSpPr>
        <p:spPr>
          <a:xfrm rot="5400000">
            <a:off x="3500682" y="946508"/>
            <a:ext cx="886554" cy="1405627"/>
          </a:xfrm>
          <a:prstGeom prst="curvedConnector3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кругленная соединительная линия 18"/>
          <p:cNvCxnSpPr>
            <a:stCxn id="5" idx="2"/>
            <a:endCxn id="8" idx="0"/>
          </p:cNvCxnSpPr>
          <p:nvPr/>
        </p:nvCxnSpPr>
        <p:spPr>
          <a:xfrm rot="5400000">
            <a:off x="6034846" y="1513487"/>
            <a:ext cx="228960" cy="924960"/>
          </a:xfrm>
          <a:prstGeom prst="curvedConnector3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Скругленная соединительная линия 22"/>
          <p:cNvCxnSpPr>
            <a:stCxn id="5" idx="2"/>
            <a:endCxn id="9" idx="0"/>
          </p:cNvCxnSpPr>
          <p:nvPr/>
        </p:nvCxnSpPr>
        <p:spPr>
          <a:xfrm rot="16200000" flipH="1">
            <a:off x="7134191" y="1339102"/>
            <a:ext cx="234459" cy="1279228"/>
          </a:xfrm>
          <a:prstGeom prst="curvedConnector3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321835" y="2724226"/>
          <a:ext cx="8570645" cy="24003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114088"/>
                <a:gridCol w="1480325"/>
                <a:gridCol w="1547974"/>
                <a:gridCol w="1714129"/>
                <a:gridCol w="1714129"/>
              </a:tblGrid>
              <a:tr h="48006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Российский журнал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Посредник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Оригинальный журнал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Конференция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Затраты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400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400 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6 до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18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1 до 6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4 до 8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3 до 6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Значение</a:t>
                      </a:r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IF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0 до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0,7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0,1 до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0,25 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 и выше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0 до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0,4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Качество статьи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высокое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любое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высокое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&gt;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среднего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27813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Помощь университета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  <a:tr h="48006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Размер стимулирования,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руб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6 до 11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30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63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(от 30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 63)×1,4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/>
                </a:tc>
              </a:tr>
            </a:tbl>
          </a:graphicData>
        </a:graphic>
      </p:graphicFrame>
      <p:cxnSp>
        <p:nvCxnSpPr>
          <p:cNvPr id="29" name="Скругленная соединительная линия 28"/>
          <p:cNvCxnSpPr>
            <a:stCxn id="7" idx="2"/>
            <a:endCxn id="3" idx="0"/>
          </p:cNvCxnSpPr>
          <p:nvPr/>
        </p:nvCxnSpPr>
        <p:spPr>
          <a:xfrm rot="16200000" flipH="1">
            <a:off x="3793003" y="1910072"/>
            <a:ext cx="262296" cy="1366012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кругленная соединительная линия 37"/>
          <p:cNvCxnSpPr>
            <a:stCxn id="9" idx="2"/>
          </p:cNvCxnSpPr>
          <p:nvPr/>
        </p:nvCxnSpPr>
        <p:spPr>
          <a:xfrm rot="16200000" flipH="1">
            <a:off x="7881446" y="2474865"/>
            <a:ext cx="234461" cy="215285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Скругленная соединительная линия 46"/>
          <p:cNvCxnSpPr/>
          <p:nvPr/>
        </p:nvCxnSpPr>
        <p:spPr>
          <a:xfrm rot="16200000" flipH="1">
            <a:off x="1811163" y="1876414"/>
            <a:ext cx="285380" cy="1389104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Скругленная соединительная линия 19"/>
          <p:cNvCxnSpPr/>
          <p:nvPr/>
        </p:nvCxnSpPr>
        <p:spPr>
          <a:xfrm rot="16200000" flipH="1">
            <a:off x="5879580" y="2465997"/>
            <a:ext cx="257544" cy="237776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0933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886700" cy="470501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 продвижения научных статей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35896" y="1472734"/>
            <a:ext cx="825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4713094"/>
            <a:ext cx="9351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1455" y="2176930"/>
            <a:ext cx="1233736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35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Путь </a:t>
            </a:r>
            <a:br>
              <a:rPr lang="ru-RU" sz="135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5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продвижения</a:t>
            </a:r>
            <a:endParaRPr lang="en-US" sz="135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72000" y="3848998"/>
            <a:ext cx="62869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готовит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64088" y="1976790"/>
            <a:ext cx="7248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выбирает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Прямая со стрелкой 13"/>
          <p:cNvCxnSpPr>
            <a:stCxn id="52" idx="3"/>
            <a:endCxn id="157" idx="1"/>
          </p:cNvCxnSpPr>
          <p:nvPr/>
        </p:nvCxnSpPr>
        <p:spPr>
          <a:xfrm>
            <a:off x="2073885" y="3031009"/>
            <a:ext cx="1490003" cy="319958"/>
          </a:xfrm>
          <a:prstGeom prst="curvedConnector3">
            <a:avLst>
              <a:gd name="adj1" fmla="val 50000"/>
            </a:avLst>
          </a:prstGeom>
          <a:ln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51920" y="2624862"/>
            <a:ext cx="96372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возвращается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" name="Скругленная соединительная линия 24"/>
          <p:cNvCxnSpPr>
            <a:stCxn id="5" idx="3"/>
            <a:endCxn id="11" idx="1"/>
          </p:cNvCxnSpPr>
          <p:nvPr/>
        </p:nvCxnSpPr>
        <p:spPr>
          <a:xfrm>
            <a:off x="4460994" y="1657400"/>
            <a:ext cx="1890461" cy="773446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6441520" y="3053402"/>
            <a:ext cx="9557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507484" y="2751647"/>
            <a:ext cx="9062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Посредник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377864" y="3681037"/>
            <a:ext cx="11654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Оригинальный</a:t>
            </a: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427347" y="4122976"/>
            <a:ext cx="10682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Конференция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Скругленная соединительная линия 88"/>
          <p:cNvCxnSpPr>
            <a:stCxn id="5" idx="0"/>
            <a:endCxn id="28" idx="3"/>
          </p:cNvCxnSpPr>
          <p:nvPr/>
        </p:nvCxnSpPr>
        <p:spPr>
          <a:xfrm rot="16200000" flipH="1">
            <a:off x="4817087" y="704091"/>
            <a:ext cx="1811501" cy="3348786"/>
          </a:xfrm>
          <a:prstGeom prst="curvedConnector4">
            <a:avLst>
              <a:gd name="adj1" fmla="val -12619"/>
              <a:gd name="adj2" fmla="val 118686"/>
            </a:avLst>
          </a:prstGeom>
          <a:ln>
            <a:solidFill>
              <a:srgbClr val="0070C0"/>
            </a:solidFill>
            <a:prstDash val="dash"/>
            <a:headEnd type="stealt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Прямоугольник 110"/>
          <p:cNvSpPr/>
          <p:nvPr/>
        </p:nvSpPr>
        <p:spPr>
          <a:xfrm>
            <a:off x="6228184" y="2192814"/>
            <a:ext cx="1477787" cy="2344814"/>
          </a:xfrm>
          <a:prstGeom prst="rect">
            <a:avLst/>
          </a:prstGeom>
          <a:noFill/>
          <a:ln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23" name="Скругленная соединительная линия 122"/>
          <p:cNvCxnSpPr>
            <a:stCxn id="5" idx="3"/>
            <a:endCxn id="6" idx="3"/>
          </p:cNvCxnSpPr>
          <p:nvPr/>
        </p:nvCxnSpPr>
        <p:spPr>
          <a:xfrm flipH="1">
            <a:off x="4427008" y="1657400"/>
            <a:ext cx="33986" cy="3240360"/>
          </a:xfrm>
          <a:prstGeom prst="curvedConnector3">
            <a:avLst>
              <a:gd name="adj1" fmla="val -2819609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6156176" y="1561292"/>
            <a:ext cx="7377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ожидает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649915" y="2563887"/>
            <a:ext cx="1242565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взаимодействует с редакцией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русском языке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9" name="Левая круглая скобка 128"/>
          <p:cNvSpPr/>
          <p:nvPr/>
        </p:nvSpPr>
        <p:spPr>
          <a:xfrm>
            <a:off x="6386962" y="3709873"/>
            <a:ext cx="143565" cy="713510"/>
          </a:xfrm>
          <a:prstGeom prst="leftBracket">
            <a:avLst/>
          </a:prstGeom>
          <a:ln>
            <a:solidFill>
              <a:srgbClr val="C0000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31" name="Скругленная соединительная линия 130"/>
          <p:cNvCxnSpPr>
            <a:stCxn id="11" idx="1"/>
            <a:endCxn id="129" idx="1"/>
          </p:cNvCxnSpPr>
          <p:nvPr/>
        </p:nvCxnSpPr>
        <p:spPr>
          <a:xfrm rot="10800000" flipH="1" flipV="1">
            <a:off x="6351454" y="2430846"/>
            <a:ext cx="35507" cy="1635782"/>
          </a:xfrm>
          <a:prstGeom prst="curvedConnector3">
            <a:avLst>
              <a:gd name="adj1" fmla="val -643817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7740352" y="4076055"/>
            <a:ext cx="1388522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взаимодействует </a:t>
            </a:r>
            <a:endParaRPr lang="ru-RU" sz="105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0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редакцией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английском языке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1328516" y="2474590"/>
            <a:ext cx="50687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УСП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6" name="Скругленная соединительная линия 145"/>
          <p:cNvCxnSpPr>
            <a:stCxn id="5" idx="1"/>
            <a:endCxn id="140" idx="3"/>
          </p:cNvCxnSpPr>
          <p:nvPr/>
        </p:nvCxnSpPr>
        <p:spPr>
          <a:xfrm rot="10800000" flipV="1">
            <a:off x="1835386" y="1657400"/>
            <a:ext cx="1800510" cy="955690"/>
          </a:xfrm>
          <a:prstGeom prst="curvedConnector3">
            <a:avLst>
              <a:gd name="adj1" fmla="val 31019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TextBox 146"/>
          <p:cNvSpPr txBox="1"/>
          <p:nvPr/>
        </p:nvSpPr>
        <p:spPr>
          <a:xfrm>
            <a:off x="3059832" y="1832774"/>
            <a:ext cx="85151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обращается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3" name="Скругленная соединительная линия 152"/>
          <p:cNvCxnSpPr>
            <a:stCxn id="140" idx="3"/>
            <a:endCxn id="5" idx="2"/>
          </p:cNvCxnSpPr>
          <p:nvPr/>
        </p:nvCxnSpPr>
        <p:spPr>
          <a:xfrm flipV="1">
            <a:off x="1835386" y="1842066"/>
            <a:ext cx="2213059" cy="771024"/>
          </a:xfrm>
          <a:prstGeom prst="curvedConnector2">
            <a:avLst/>
          </a:prstGeom>
          <a:ln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TextBox 161"/>
          <p:cNvSpPr txBox="1"/>
          <p:nvPr/>
        </p:nvSpPr>
        <p:spPr>
          <a:xfrm>
            <a:off x="911368" y="2051450"/>
            <a:ext cx="1523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Университет</a:t>
            </a:r>
            <a:endParaRPr lang="en-US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4" name="Скругленная соединительная линия 163"/>
          <p:cNvCxnSpPr>
            <a:stCxn id="162" idx="3"/>
            <a:endCxn id="5" idx="1"/>
          </p:cNvCxnSpPr>
          <p:nvPr/>
        </p:nvCxnSpPr>
        <p:spPr>
          <a:xfrm flipV="1">
            <a:off x="2434862" y="1657400"/>
            <a:ext cx="1201034" cy="578716"/>
          </a:xfrm>
          <a:prstGeom prst="curvedConnector3">
            <a:avLst>
              <a:gd name="adj1" fmla="val 50000"/>
            </a:avLst>
          </a:prstGeom>
          <a:ln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/>
          <p:cNvSpPr txBox="1"/>
          <p:nvPr/>
        </p:nvSpPr>
        <p:spPr>
          <a:xfrm>
            <a:off x="3131840" y="2336830"/>
            <a:ext cx="77938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подбирает</a:t>
            </a:r>
            <a:b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2051720" y="1688758"/>
            <a:ext cx="9204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стимулирует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0" name="Скругленная соединительная линия 199"/>
          <p:cNvCxnSpPr>
            <a:stCxn id="6" idx="1"/>
            <a:endCxn id="52" idx="3"/>
          </p:cNvCxnSpPr>
          <p:nvPr/>
        </p:nvCxnSpPr>
        <p:spPr>
          <a:xfrm rot="10800000">
            <a:off x="2073886" y="3031010"/>
            <a:ext cx="1417995" cy="1866751"/>
          </a:xfrm>
          <a:prstGeom prst="curvedConnector3">
            <a:avLst>
              <a:gd name="adj1" fmla="val 50000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179512" y="968678"/>
            <a:ext cx="14685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повышает показатели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117726" y="2800176"/>
            <a:ext cx="956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Управление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МД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Левая круглая скобка 148"/>
          <p:cNvSpPr/>
          <p:nvPr/>
        </p:nvSpPr>
        <p:spPr>
          <a:xfrm>
            <a:off x="6373111" y="2736399"/>
            <a:ext cx="88168" cy="696389"/>
          </a:xfrm>
          <a:prstGeom prst="leftBracket">
            <a:avLst/>
          </a:prstGeom>
          <a:ln>
            <a:solidFill>
              <a:srgbClr val="C0000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154" name="TextBox 153"/>
          <p:cNvSpPr txBox="1"/>
          <p:nvPr/>
        </p:nvSpPr>
        <p:spPr>
          <a:xfrm>
            <a:off x="2771800" y="2984902"/>
            <a:ext cx="68961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передает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7" name="TextBox 156"/>
          <p:cNvSpPr txBox="1"/>
          <p:nvPr/>
        </p:nvSpPr>
        <p:spPr>
          <a:xfrm>
            <a:off x="3563888" y="3200926"/>
            <a:ext cx="83093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35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</a:t>
            </a:r>
            <a:endParaRPr lang="en-US" sz="135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0" name="Прямоугольник 159"/>
          <p:cNvSpPr/>
          <p:nvPr/>
        </p:nvSpPr>
        <p:spPr>
          <a:xfrm>
            <a:off x="899592" y="2048798"/>
            <a:ext cx="1477787" cy="1420185"/>
          </a:xfrm>
          <a:prstGeom prst="rect">
            <a:avLst/>
          </a:prstGeom>
          <a:noFill/>
          <a:ln>
            <a:solidFill>
              <a:srgbClr val="00B05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 dirty="0">
              <a:solidFill>
                <a:srgbClr val="00B050"/>
              </a:solidFill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5220072" y="3993014"/>
            <a:ext cx="81144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передается</a:t>
            </a:r>
          </a:p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0" name="Правая круглая скобка 179"/>
          <p:cNvSpPr/>
          <p:nvPr/>
        </p:nvSpPr>
        <p:spPr>
          <a:xfrm>
            <a:off x="7514199" y="3709874"/>
            <a:ext cx="90055" cy="720437"/>
          </a:xfrm>
          <a:prstGeom prst="rightBracket">
            <a:avLst/>
          </a:prstGeom>
          <a:ln>
            <a:solidFill>
              <a:srgbClr val="C00000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cxnSp>
        <p:nvCxnSpPr>
          <p:cNvPr id="186" name="Скругленная соединительная линия 88"/>
          <p:cNvCxnSpPr>
            <a:stCxn id="5" idx="0"/>
            <a:endCxn id="29" idx="3"/>
          </p:cNvCxnSpPr>
          <p:nvPr/>
        </p:nvCxnSpPr>
        <p:spPr>
          <a:xfrm rot="16200000" flipH="1">
            <a:off x="5022362" y="498816"/>
            <a:ext cx="1417413" cy="3365249"/>
          </a:xfrm>
          <a:prstGeom prst="curvedConnector4">
            <a:avLst>
              <a:gd name="adj1" fmla="val -1140"/>
              <a:gd name="adj2" fmla="val 105421"/>
            </a:avLst>
          </a:prstGeom>
          <a:ln>
            <a:solidFill>
              <a:srgbClr val="0070C0"/>
            </a:solidFill>
            <a:prstDash val="dash"/>
            <a:headEnd type="stealt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94"/>
          <p:cNvSpPr txBox="1"/>
          <p:nvPr/>
        </p:nvSpPr>
        <p:spPr>
          <a:xfrm>
            <a:off x="2771800" y="3921006"/>
            <a:ext cx="89639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переводится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9" name="Скругленная соединительная линия 88"/>
          <p:cNvCxnSpPr>
            <a:stCxn id="5" idx="0"/>
            <a:endCxn id="180" idx="2"/>
          </p:cNvCxnSpPr>
          <p:nvPr/>
        </p:nvCxnSpPr>
        <p:spPr>
          <a:xfrm rot="16200000" flipH="1">
            <a:off x="4527669" y="993509"/>
            <a:ext cx="2597359" cy="3555809"/>
          </a:xfrm>
          <a:prstGeom prst="curvedConnector4">
            <a:avLst>
              <a:gd name="adj1" fmla="val -19825"/>
              <a:gd name="adj2" fmla="val 138955"/>
            </a:avLst>
          </a:prstGeom>
          <a:ln>
            <a:solidFill>
              <a:srgbClr val="0070C0"/>
            </a:solidFill>
            <a:prstDash val="dash"/>
            <a:headEnd type="stealt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Скругленная соединительная линия 88"/>
          <p:cNvCxnSpPr>
            <a:stCxn id="5" idx="0"/>
            <a:endCxn id="160" idx="0"/>
          </p:cNvCxnSpPr>
          <p:nvPr/>
        </p:nvCxnSpPr>
        <p:spPr>
          <a:xfrm rot="16200000" flipH="1" flipV="1">
            <a:off x="2555434" y="555786"/>
            <a:ext cx="576064" cy="2409959"/>
          </a:xfrm>
          <a:prstGeom prst="curvedConnector3">
            <a:avLst>
              <a:gd name="adj1" fmla="val -39683"/>
            </a:avLst>
          </a:prstGeom>
          <a:ln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Скругленная соединительная линия 88"/>
          <p:cNvCxnSpPr>
            <a:stCxn id="258" idx="1"/>
            <a:endCxn id="160" idx="2"/>
          </p:cNvCxnSpPr>
          <p:nvPr/>
        </p:nvCxnSpPr>
        <p:spPr>
          <a:xfrm rot="10800000">
            <a:off x="1638486" y="3468983"/>
            <a:ext cx="1781386" cy="2618288"/>
          </a:xfrm>
          <a:prstGeom prst="curvedConnector2">
            <a:avLst/>
          </a:prstGeom>
          <a:ln>
            <a:solidFill>
              <a:srgbClr val="7030A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8" name="TextBox 257"/>
          <p:cNvSpPr txBox="1"/>
          <p:nvPr/>
        </p:nvSpPr>
        <p:spPr>
          <a:xfrm>
            <a:off x="3419872" y="5937230"/>
            <a:ext cx="115807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35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</a:t>
            </a:r>
            <a:endParaRPr lang="en-US" sz="135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0" name="Скругленная соединительная линия 88"/>
          <p:cNvCxnSpPr>
            <a:stCxn id="111" idx="2"/>
            <a:endCxn id="258" idx="3"/>
          </p:cNvCxnSpPr>
          <p:nvPr/>
        </p:nvCxnSpPr>
        <p:spPr>
          <a:xfrm rot="5400000">
            <a:off x="4997691" y="4117883"/>
            <a:ext cx="1549643" cy="2389132"/>
          </a:xfrm>
          <a:prstGeom prst="curvedConnector2">
            <a:avLst/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3" name="TextBox 262"/>
          <p:cNvSpPr txBox="1"/>
          <p:nvPr/>
        </p:nvSpPr>
        <p:spPr>
          <a:xfrm>
            <a:off x="5436096" y="5433174"/>
            <a:ext cx="67839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издается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4" name="TextBox 263"/>
          <p:cNvSpPr txBox="1"/>
          <p:nvPr/>
        </p:nvSpPr>
        <p:spPr>
          <a:xfrm>
            <a:off x="683568" y="4353054"/>
            <a:ext cx="91723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афилируется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6" name="Скругленная соединительная линия 88"/>
          <p:cNvCxnSpPr>
            <a:stCxn id="258" idx="1"/>
            <a:endCxn id="5" idx="0"/>
          </p:cNvCxnSpPr>
          <p:nvPr/>
        </p:nvCxnSpPr>
        <p:spPr>
          <a:xfrm rot="10800000" flipH="1">
            <a:off x="3419871" y="1472735"/>
            <a:ext cx="628573" cy="4614537"/>
          </a:xfrm>
          <a:prstGeom prst="curvedConnector4">
            <a:avLst>
              <a:gd name="adj1" fmla="val -487479"/>
              <a:gd name="adj2" fmla="val 104954"/>
            </a:avLst>
          </a:prstGeom>
          <a:ln>
            <a:solidFill>
              <a:srgbClr val="7030A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Скругленная соединительная линия 285"/>
          <p:cNvCxnSpPr>
            <a:stCxn id="157" idx="3"/>
            <a:endCxn id="5" idx="3"/>
          </p:cNvCxnSpPr>
          <p:nvPr/>
        </p:nvCxnSpPr>
        <p:spPr>
          <a:xfrm flipV="1">
            <a:off x="4394821" y="1657400"/>
            <a:ext cx="66173" cy="1693567"/>
          </a:xfrm>
          <a:prstGeom prst="curvedConnector3">
            <a:avLst>
              <a:gd name="adj1" fmla="val 822322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Скругленная соединительная линия 301"/>
          <p:cNvCxnSpPr>
            <a:stCxn id="11" idx="1"/>
            <a:endCxn id="149" idx="1"/>
          </p:cNvCxnSpPr>
          <p:nvPr/>
        </p:nvCxnSpPr>
        <p:spPr>
          <a:xfrm rot="10800000" flipH="1" flipV="1">
            <a:off x="6351455" y="2430846"/>
            <a:ext cx="21656" cy="653748"/>
          </a:xfrm>
          <a:prstGeom prst="curvedConnector3">
            <a:avLst>
              <a:gd name="adj1" fmla="val -1055597"/>
            </a:avLst>
          </a:prstGeom>
          <a:ln>
            <a:solidFill>
              <a:srgbClr val="C0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" name="TextBox 307"/>
          <p:cNvSpPr txBox="1"/>
          <p:nvPr/>
        </p:nvSpPr>
        <p:spPr>
          <a:xfrm>
            <a:off x="5436096" y="2552854"/>
            <a:ext cx="81144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передается</a:t>
            </a:r>
          </a:p>
          <a:p>
            <a:pPr algn="ctr"/>
            <a:r>
              <a:rPr lang="ru-RU" sz="10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статья</a:t>
            </a:r>
            <a:endParaRPr lang="en-US" sz="10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42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11560" y="223621"/>
            <a:ext cx="7886700" cy="467375"/>
          </a:xfrm>
        </p:spPr>
        <p:txBody>
          <a:bodyPr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Шкала стимулирования научных статей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836712"/>
            <a:ext cx="5217289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 стрелкой 6"/>
          <p:cNvCxnSpPr/>
          <p:nvPr/>
        </p:nvCxnSpPr>
        <p:spPr>
          <a:xfrm>
            <a:off x="1541172" y="2483351"/>
            <a:ext cx="540038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1506013" y="2879534"/>
            <a:ext cx="4915197" cy="0"/>
          </a:xfrm>
          <a:prstGeom prst="straightConnector1">
            <a:avLst/>
          </a:prstGeom>
          <a:ln>
            <a:solidFill>
              <a:srgbClr val="00B05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1555235" y="3664427"/>
            <a:ext cx="4915197" cy="0"/>
          </a:xfrm>
          <a:prstGeom prst="straightConnector1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6034462" y="988319"/>
            <a:ext cx="963351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534140" y="2483351"/>
            <a:ext cx="5400387" cy="0"/>
          </a:xfrm>
          <a:prstGeom prst="straightConnector1">
            <a:avLst/>
          </a:prstGeom>
          <a:ln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027430" y="988319"/>
            <a:ext cx="963351" cy="0"/>
          </a:xfrm>
          <a:prstGeom prst="straightConnector1">
            <a:avLst/>
          </a:prstGeom>
          <a:ln>
            <a:solidFill>
              <a:srgbClr val="FF0000"/>
            </a:solidFill>
            <a:tailEnd type="non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6041494" y="1810587"/>
            <a:ext cx="379715" cy="0"/>
          </a:xfrm>
          <a:prstGeom prst="straightConnector1">
            <a:avLst/>
          </a:prstGeom>
          <a:ln>
            <a:solidFill>
              <a:srgbClr val="00B05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048525" y="3485022"/>
            <a:ext cx="421906" cy="0"/>
          </a:xfrm>
          <a:prstGeom prst="straightConnector1">
            <a:avLst/>
          </a:prstGeom>
          <a:ln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6871242" y="995794"/>
            <a:ext cx="0" cy="1502507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6315733" y="1795637"/>
            <a:ext cx="0" cy="1091374"/>
          </a:xfrm>
          <a:prstGeom prst="straightConnector1">
            <a:avLst/>
          </a:prstGeom>
          <a:ln>
            <a:solidFill>
              <a:srgbClr val="00B050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6357924" y="3485022"/>
            <a:ext cx="0" cy="194355"/>
          </a:xfrm>
          <a:prstGeom prst="straightConnector1">
            <a:avLst/>
          </a:prstGeom>
          <a:ln>
            <a:solidFill>
              <a:schemeClr val="tx1"/>
            </a:solidFill>
            <a:headEnd type="stealt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19617" y="1086937"/>
            <a:ext cx="1219084" cy="39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доклада</a:t>
            </a:r>
            <a:endParaRPr lang="en-US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85206" y="2552068"/>
            <a:ext cx="1168706" cy="39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статей</a:t>
            </a:r>
            <a:endParaRPr lang="en-US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20364" y="3381811"/>
            <a:ext cx="1188233" cy="39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43 статьи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Блок-схема: узел 33"/>
          <p:cNvSpPr/>
          <p:nvPr/>
        </p:nvSpPr>
        <p:spPr>
          <a:xfrm>
            <a:off x="1504756" y="283108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5" name="Блок-схема: узел 34"/>
          <p:cNvSpPr/>
          <p:nvPr/>
        </p:nvSpPr>
        <p:spPr>
          <a:xfrm>
            <a:off x="1910840" y="2108659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6" name="Блок-схема: узел 35"/>
          <p:cNvSpPr/>
          <p:nvPr/>
        </p:nvSpPr>
        <p:spPr>
          <a:xfrm>
            <a:off x="2047583" y="2007344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7" name="Блок-схема: узел 36"/>
          <p:cNvSpPr/>
          <p:nvPr/>
        </p:nvSpPr>
        <p:spPr>
          <a:xfrm>
            <a:off x="1972995" y="2055798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8" name="Блок-схема: узел 37"/>
          <p:cNvSpPr/>
          <p:nvPr/>
        </p:nvSpPr>
        <p:spPr>
          <a:xfrm>
            <a:off x="1521331" y="360195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39" name="Блок-схема: узел 38"/>
          <p:cNvSpPr/>
          <p:nvPr/>
        </p:nvSpPr>
        <p:spPr>
          <a:xfrm>
            <a:off x="3307272" y="352266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0" name="Блок-схема: узел 39"/>
          <p:cNvSpPr/>
          <p:nvPr/>
        </p:nvSpPr>
        <p:spPr>
          <a:xfrm>
            <a:off x="2163607" y="357552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1" name="Блок-схема: узел 40"/>
          <p:cNvSpPr/>
          <p:nvPr/>
        </p:nvSpPr>
        <p:spPr>
          <a:xfrm>
            <a:off x="2254768" y="356231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2" name="Блок-схема: узел 41"/>
          <p:cNvSpPr/>
          <p:nvPr/>
        </p:nvSpPr>
        <p:spPr>
          <a:xfrm>
            <a:off x="2337643" y="356231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3" name="Блок-схема: узел 42"/>
          <p:cNvSpPr/>
          <p:nvPr/>
        </p:nvSpPr>
        <p:spPr>
          <a:xfrm>
            <a:off x="2428804" y="354909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4" name="Блок-схема: узел 43"/>
          <p:cNvSpPr/>
          <p:nvPr/>
        </p:nvSpPr>
        <p:spPr>
          <a:xfrm>
            <a:off x="2511678" y="354909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5" name="Блок-схема: узел 44"/>
          <p:cNvSpPr/>
          <p:nvPr/>
        </p:nvSpPr>
        <p:spPr>
          <a:xfrm>
            <a:off x="6017260" y="1756258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6" name="Блок-схема: узел 45"/>
          <p:cNvSpPr/>
          <p:nvPr/>
        </p:nvSpPr>
        <p:spPr>
          <a:xfrm>
            <a:off x="6079415" y="1756258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7" name="Блок-схема: узел 46"/>
          <p:cNvSpPr/>
          <p:nvPr/>
        </p:nvSpPr>
        <p:spPr>
          <a:xfrm>
            <a:off x="1927415" y="258440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8" name="Блок-схема: узел 47"/>
          <p:cNvSpPr/>
          <p:nvPr/>
        </p:nvSpPr>
        <p:spPr>
          <a:xfrm>
            <a:off x="1977140" y="256678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49" name="Блок-схема: узел 48"/>
          <p:cNvSpPr/>
          <p:nvPr/>
        </p:nvSpPr>
        <p:spPr>
          <a:xfrm>
            <a:off x="2031008" y="254035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0" name="Блок-схема: узел 49"/>
          <p:cNvSpPr/>
          <p:nvPr/>
        </p:nvSpPr>
        <p:spPr>
          <a:xfrm>
            <a:off x="2084876" y="2513919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1" name="Блок-схема: узел 50"/>
          <p:cNvSpPr/>
          <p:nvPr/>
        </p:nvSpPr>
        <p:spPr>
          <a:xfrm>
            <a:off x="2045071" y="2508714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2" name="Блок-схема: узел 51"/>
          <p:cNvSpPr/>
          <p:nvPr/>
        </p:nvSpPr>
        <p:spPr>
          <a:xfrm>
            <a:off x="1972995" y="2528541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3" name="Блок-схема: узел 52"/>
          <p:cNvSpPr/>
          <p:nvPr/>
        </p:nvSpPr>
        <p:spPr>
          <a:xfrm>
            <a:off x="1914346" y="2620089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4" name="Блок-схема: узел 53"/>
          <p:cNvSpPr/>
          <p:nvPr/>
        </p:nvSpPr>
        <p:spPr>
          <a:xfrm>
            <a:off x="1892692" y="259506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5" name="Блок-схема: узел 54"/>
          <p:cNvSpPr/>
          <p:nvPr/>
        </p:nvSpPr>
        <p:spPr>
          <a:xfrm>
            <a:off x="2142889" y="2494087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6" name="Блок-схема: узел 55"/>
          <p:cNvSpPr/>
          <p:nvPr/>
        </p:nvSpPr>
        <p:spPr>
          <a:xfrm>
            <a:off x="2166391" y="243395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7" name="Блок-схема: узел 56"/>
          <p:cNvSpPr/>
          <p:nvPr/>
        </p:nvSpPr>
        <p:spPr>
          <a:xfrm>
            <a:off x="2177965" y="246309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8" name="Блок-схема: узел 57"/>
          <p:cNvSpPr/>
          <p:nvPr/>
        </p:nvSpPr>
        <p:spPr>
          <a:xfrm>
            <a:off x="2465678" y="3530674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59" name="Блок-схема: узел 58"/>
          <p:cNvSpPr/>
          <p:nvPr/>
        </p:nvSpPr>
        <p:spPr>
          <a:xfrm>
            <a:off x="2131964" y="244467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4" name="Блок-схема: узел 63"/>
          <p:cNvSpPr/>
          <p:nvPr/>
        </p:nvSpPr>
        <p:spPr>
          <a:xfrm>
            <a:off x="2369893" y="355530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5" name="Блок-схема: узел 64"/>
          <p:cNvSpPr/>
          <p:nvPr/>
        </p:nvSpPr>
        <p:spPr>
          <a:xfrm>
            <a:off x="2292714" y="354478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6" name="Блок-схема: узел 65"/>
          <p:cNvSpPr/>
          <p:nvPr/>
        </p:nvSpPr>
        <p:spPr>
          <a:xfrm>
            <a:off x="2229917" y="357799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7" name="Блок-схема: узел 66"/>
          <p:cNvSpPr/>
          <p:nvPr/>
        </p:nvSpPr>
        <p:spPr>
          <a:xfrm>
            <a:off x="2124932" y="3562310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8" name="Блок-схема: узел 67"/>
          <p:cNvSpPr/>
          <p:nvPr/>
        </p:nvSpPr>
        <p:spPr>
          <a:xfrm>
            <a:off x="2107639" y="3600154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9" name="Блок-схема: узел 68"/>
          <p:cNvSpPr/>
          <p:nvPr/>
        </p:nvSpPr>
        <p:spPr>
          <a:xfrm>
            <a:off x="2194005" y="354767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0" name="Блок-схема: узел 69"/>
          <p:cNvSpPr/>
          <p:nvPr/>
        </p:nvSpPr>
        <p:spPr>
          <a:xfrm>
            <a:off x="2307095" y="3528641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1" name="Блок-схема: узел 70"/>
          <p:cNvSpPr/>
          <p:nvPr/>
        </p:nvSpPr>
        <p:spPr>
          <a:xfrm>
            <a:off x="2380188" y="352346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2" name="Блок-схема: узел 71"/>
          <p:cNvSpPr/>
          <p:nvPr/>
        </p:nvSpPr>
        <p:spPr>
          <a:xfrm>
            <a:off x="2015937" y="358708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3" name="Блок-схема: узел 72"/>
          <p:cNvSpPr/>
          <p:nvPr/>
        </p:nvSpPr>
        <p:spPr>
          <a:xfrm>
            <a:off x="2057707" y="3574725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4" name="Блок-схема: узел 73"/>
          <p:cNvSpPr/>
          <p:nvPr/>
        </p:nvSpPr>
        <p:spPr>
          <a:xfrm>
            <a:off x="1952861" y="361834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5" name="Блок-схема: узел 74"/>
          <p:cNvSpPr/>
          <p:nvPr/>
        </p:nvSpPr>
        <p:spPr>
          <a:xfrm>
            <a:off x="1930156" y="3584201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6" name="Блок-схема: узел 75"/>
          <p:cNvSpPr/>
          <p:nvPr/>
        </p:nvSpPr>
        <p:spPr>
          <a:xfrm>
            <a:off x="1910422" y="3618343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77" name="Блок-схема: узел 76"/>
          <p:cNvSpPr/>
          <p:nvPr/>
        </p:nvSpPr>
        <p:spPr>
          <a:xfrm>
            <a:off x="1882786" y="3589636"/>
            <a:ext cx="77349" cy="89702"/>
          </a:xfrm>
          <a:prstGeom prst="flowChartConnector">
            <a:avLst/>
          </a:prstGeom>
          <a:solidFill>
            <a:srgbClr val="C0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62" name="TextBox 61"/>
          <p:cNvSpPr txBox="1"/>
          <p:nvPr/>
        </p:nvSpPr>
        <p:spPr>
          <a:xfrm>
            <a:off x="2778539" y="5082788"/>
            <a:ext cx="36877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публикаций 2014 года.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043608" y="4581128"/>
            <a:ext cx="7028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стимулированию публикационной активности: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821355" y="5505966"/>
            <a:ext cx="37390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Стимулирование публикаций 2015 года.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872893" y="6010617"/>
            <a:ext cx="59876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перевода статей за счет средств университета 2015 года.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253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886700" cy="426244"/>
          </a:xfr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Платформа </a:t>
            </a:r>
            <a:r>
              <a:rPr lang="en-US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Russian Science Citation Index</a:t>
            </a:r>
            <a:endParaRPr lang="ru-RU" sz="2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764704"/>
            <a:ext cx="69528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Идея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 наукометрической системе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 of Science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раздел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Russian Science Citation Index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412776"/>
            <a:ext cx="7090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работы: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Tomson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Reuters +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НЭБ = 1000 лучших журналов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916832"/>
            <a:ext cx="307571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Отбор по показателям: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а) традиционные: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количество цитирования;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импакт-фактор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 т.п.;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б) новые: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индекс Хирша за 10 лет;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индекс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Херфендаля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в) индексация в системе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CrossRef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707904" y="1988840"/>
            <a:ext cx="52565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Индекс </a:t>
            </a:r>
            <a:r>
              <a:rPr lang="ru-RU" sz="1500" b="1" dirty="0" err="1">
                <a:latin typeface="Times New Roman" pitchFamily="18" charset="0"/>
                <a:cs typeface="Times New Roman" pitchFamily="18" charset="0"/>
              </a:rPr>
              <a:t>Херфендаля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1500" b="1" dirty="0" err="1" smtClean="0">
                <a:latin typeface="Times New Roman" pitchFamily="18" charset="0"/>
                <a:cs typeface="Times New Roman" pitchFamily="18" charset="0"/>
              </a:rPr>
              <a:t>Хиршмана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IHH</a:t>
            </a:r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характеризует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монополизированность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объекта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(журнала) или разнообразие его составных частей. </a:t>
            </a:r>
          </a:p>
          <a:p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Два вида индекса:</a:t>
            </a:r>
          </a:p>
          <a:p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 - индекс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Херфендаля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цитирующим журналам;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 - индекс </a:t>
            </a:r>
            <a:r>
              <a:rPr lang="ru-RU" sz="1500" dirty="0" err="1">
                <a:latin typeface="Times New Roman" pitchFamily="18" charset="0"/>
                <a:cs typeface="Times New Roman" pitchFamily="18" charset="0"/>
              </a:rPr>
              <a:t>Херфендаля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 по организациям авторов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56223" y="4065022"/>
            <a:ext cx="2327945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Диапазоны монополизации</a:t>
            </a:r>
            <a:endParaRPr lang="ru-RU" sz="135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11960" y="6165304"/>
            <a:ext cx="401674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</a:t>
            </a:r>
            <a:r>
              <a:rPr lang="ru-RU" sz="13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выше</a:t>
            </a:r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индекс, тем </a:t>
            </a:r>
            <a:r>
              <a:rPr lang="ru-RU" sz="13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</a:t>
            </a:r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монополизация и </a:t>
            </a:r>
          </a:p>
          <a:p>
            <a:pPr algn="ctr"/>
            <a:r>
              <a:rPr lang="ru-RU" sz="135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меньше</a:t>
            </a:r>
            <a:r>
              <a:rPr lang="ru-RU" sz="135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разнообразие</a:t>
            </a:r>
            <a:endParaRPr lang="ru-RU" sz="1350" dirty="0"/>
          </a:p>
        </p:txBody>
      </p:sp>
      <p:sp>
        <p:nvSpPr>
          <p:cNvPr id="13" name="TextBox 12"/>
          <p:cNvSpPr txBox="1"/>
          <p:nvPr/>
        </p:nvSpPr>
        <p:spPr>
          <a:xfrm>
            <a:off x="611560" y="4861008"/>
            <a:ext cx="21069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Методика отбора: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/>
        </p:nvGraphicFramePr>
        <p:xfrm>
          <a:off x="899592" y="5221048"/>
          <a:ext cx="1368152" cy="800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Формула" r:id="rId3" imgW="672840" imgH="393480" progId="Equation.3">
                  <p:embed/>
                </p:oleObj>
              </mc:Choice>
              <mc:Fallback>
                <p:oleObj name="Формула" r:id="rId3" imgW="67284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5221048"/>
                        <a:ext cx="1368152" cy="8002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/>
        </p:nvGraphicFramePr>
        <p:xfrm>
          <a:off x="4355976" y="3501008"/>
          <a:ext cx="3589337" cy="490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Формула" r:id="rId5" imgW="1765080" imgH="241200" progId="Equation.3">
                  <p:embed/>
                </p:oleObj>
              </mc:Choice>
              <mc:Fallback>
                <p:oleObj name="Формула" r:id="rId5" imgW="1765080" imgH="2412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3501008"/>
                        <a:ext cx="3589337" cy="490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Прямая со стрелкой 16"/>
          <p:cNvCxnSpPr/>
          <p:nvPr/>
        </p:nvCxnSpPr>
        <p:spPr>
          <a:xfrm>
            <a:off x="3779912" y="5805264"/>
            <a:ext cx="5040560" cy="0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779912" y="4437112"/>
            <a:ext cx="576064" cy="1368152"/>
          </a:xfrm>
          <a:prstGeom prst="rect">
            <a:avLst/>
          </a:prstGeom>
          <a:solidFill>
            <a:srgbClr val="92D050">
              <a:alpha val="46000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355976" y="4437112"/>
            <a:ext cx="1152128" cy="1368152"/>
          </a:xfrm>
          <a:prstGeom prst="rect">
            <a:avLst/>
          </a:prstGeom>
          <a:solidFill>
            <a:srgbClr val="FFFF00">
              <a:alpha val="46000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5508104" y="4437112"/>
            <a:ext cx="3168352" cy="1368152"/>
          </a:xfrm>
          <a:prstGeom prst="rect">
            <a:avLst/>
          </a:prstGeom>
          <a:solidFill>
            <a:srgbClr val="C00000">
              <a:alpha val="46000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139952" y="5805264"/>
            <a:ext cx="4924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1000</a:t>
            </a:r>
            <a:endParaRPr lang="ru-RU" sz="1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220072" y="5785519"/>
            <a:ext cx="5437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1800</a:t>
            </a:r>
            <a:endParaRPr lang="ru-RU" sz="1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3635896" y="5785519"/>
            <a:ext cx="2744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ru-RU" sz="14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8388424" y="5805264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10000</a:t>
            </a:r>
            <a:endParaRPr lang="ru-RU" sz="12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228184" y="4869160"/>
            <a:ext cx="18009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Высокая монополизация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(малое разнообразие)</a:t>
            </a:r>
            <a:endParaRPr lang="ru-RU" sz="1200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370370" y="4767535"/>
            <a:ext cx="1197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Средняя 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монополизация</a:t>
            </a:r>
            <a:endParaRPr lang="ru-RU" sz="1200" dirty="0"/>
          </a:p>
        </p:txBody>
      </p:sp>
      <p:sp>
        <p:nvSpPr>
          <p:cNvPr id="27" name="Прямоугольник 26"/>
          <p:cNvSpPr/>
          <p:nvPr/>
        </p:nvSpPr>
        <p:spPr>
          <a:xfrm rot="16200000">
            <a:off x="3484095" y="4876944"/>
            <a:ext cx="11973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Низкая</a:t>
            </a:r>
          </a:p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монополизация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891504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40768"/>
            <a:ext cx="5112568" cy="4837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886700" cy="792088"/>
          </a:xfr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и рейтинг Вестника </a:t>
            </a:r>
            <a:r>
              <a:rPr lang="ru-RU" sz="27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МГТУ </a:t>
            </a:r>
            <a:br>
              <a:rPr lang="ru-RU" sz="27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методике </a:t>
            </a:r>
            <a:r>
              <a:rPr lang="en-US" sz="27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Science Index</a:t>
            </a:r>
            <a:endParaRPr lang="ru-RU" sz="27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256584" y="1340768"/>
          <a:ext cx="3672408" cy="4728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769"/>
                <a:gridCol w="2351031"/>
                <a:gridCol w="900608"/>
              </a:tblGrid>
              <a:tr h="348558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Значение</a:t>
                      </a:r>
                      <a:endParaRPr lang="ru-RU" sz="13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цитирований в год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цитирований в год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без </a:t>
                      </a:r>
                      <a:r>
                        <a:rPr lang="ru-RU" sz="13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самоцитирования</a:t>
                      </a:r>
                      <a:endParaRPr lang="ru-RU" sz="13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197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Пятилетний </a:t>
                      </a:r>
                      <a:r>
                        <a:rPr lang="ru-RU" sz="13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импакт-фактор</a:t>
                      </a: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без </a:t>
                      </a:r>
                      <a:r>
                        <a:rPr lang="ru-RU" sz="13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самоцитирования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0,271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34438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Количество статей за год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126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Среднее число ссылок на статью в год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6,9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34438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Индекс Хирша за 10 лет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Индекс </a:t>
                      </a:r>
                      <a:r>
                        <a:rPr lang="ru-RU" sz="13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Херфиндаля</a:t>
                      </a: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по цитирующим журналам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859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537801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Индекс </a:t>
                      </a:r>
                      <a:r>
                        <a:rPr lang="ru-RU" sz="13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Херфендаля</a:t>
                      </a: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 по организации</a:t>
                      </a:r>
                      <a:r>
                        <a:rPr lang="ru-RU" sz="13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авторов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2182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  <a:tr h="344382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Усредненный рейтинг </a:t>
                      </a:r>
                      <a:b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(на 16.03.2015)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latin typeface="Times New Roman" pitchFamily="18" charset="0"/>
                          <a:cs typeface="Times New Roman" pitchFamily="18" charset="0"/>
                        </a:rPr>
                        <a:t>839</a:t>
                      </a:r>
                      <a:endParaRPr lang="ru-RU" sz="13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 flipV="1">
            <a:off x="504056" y="4581128"/>
            <a:ext cx="4700588" cy="7144"/>
          </a:xfrm>
          <a:prstGeom prst="line">
            <a:avLst/>
          </a:prstGeom>
          <a:ln w="349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648072" y="1412776"/>
            <a:ext cx="4392488" cy="3168352"/>
          </a:xfrm>
          <a:prstGeom prst="rect">
            <a:avLst/>
          </a:prstGeom>
          <a:solidFill>
            <a:srgbClr val="C00000">
              <a:alpha val="14000"/>
            </a:srgb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  <p:extLst>
      <p:ext uri="{BB962C8B-B14F-4D97-AF65-F5344CB8AC3E}">
        <p14:creationId xmlns:p14="http://schemas.microsoft.com/office/powerpoint/2010/main" val="30481829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052736"/>
            <a:ext cx="7541335" cy="4878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индекса </a:t>
            </a:r>
            <a:r>
              <a:rPr lang="ru-RU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Херфендаля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журнала Вестник МГТУ  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691680" y="3861048"/>
            <a:ext cx="640871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1691680" y="3140968"/>
            <a:ext cx="640871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8172400" y="2852936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1800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72400" y="350100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1000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91680" y="3861048"/>
            <a:ext cx="6408712" cy="864096"/>
          </a:xfrm>
          <a:prstGeom prst="rect">
            <a:avLst/>
          </a:prstGeom>
          <a:solidFill>
            <a:srgbClr val="92D050">
              <a:alpha val="14000"/>
            </a:srgbClr>
          </a:solidFill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799" cy="483394"/>
          </a:xfrm>
        </p:spPr>
        <p:txBody>
          <a:bodyPr vert="horz" lIns="68580" tIns="34290" rIns="68580" bIns="34290" rtlCol="0" anchor="ctr">
            <a:noAutofit/>
          </a:bodyPr>
          <a:lstStyle/>
          <a:p>
            <a:pPr algn="ctr"/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по индексу </a:t>
            </a:r>
            <a:r>
              <a:rPr lang="ru-RU" sz="27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Херфендаля</a:t>
            </a:r>
            <a:r>
              <a:rPr lang="ru-RU" sz="27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других журналов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082272"/>
            <a:ext cx="7560840" cy="486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979712" y="1154280"/>
            <a:ext cx="84670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IF=0,471</a:t>
            </a:r>
          </a:p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R=839</a:t>
            </a:r>
            <a:endParaRPr lang="ru-RU" sz="135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96871" y="1154280"/>
            <a:ext cx="66877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IF=--</a:t>
            </a:r>
          </a:p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R=630</a:t>
            </a:r>
            <a:endParaRPr lang="ru-RU" sz="13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64088" y="1154280"/>
            <a:ext cx="84670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IF=0,236</a:t>
            </a:r>
          </a:p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R=383</a:t>
            </a:r>
            <a:endParaRPr lang="ru-RU" sz="135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164288" y="1154280"/>
            <a:ext cx="846707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IF=0,230</a:t>
            </a:r>
          </a:p>
          <a:p>
            <a:pPr algn="ctr"/>
            <a:r>
              <a:rPr lang="en-US" sz="135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R=580</a:t>
            </a:r>
            <a:endParaRPr lang="ru-RU" sz="135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547664" y="1802352"/>
            <a:ext cx="889988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R=43/394</a:t>
            </a:r>
            <a:endParaRPr lang="ru-RU" sz="135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75856" y="1802352"/>
            <a:ext cx="71686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R=9/31</a:t>
            </a:r>
            <a:endParaRPr lang="ru-RU" sz="1350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4048" y="1802352"/>
            <a:ext cx="716864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R=6/31</a:t>
            </a:r>
            <a:endParaRPr lang="ru-RU" sz="1350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660232" y="1802352"/>
            <a:ext cx="803426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35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R=26/76</a:t>
            </a:r>
            <a:endParaRPr lang="ru-RU" sz="135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502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Публикационная активность МГТУ: </a:t>
            </a:r>
            <a:b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программа развития издательского проекта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3992180"/>
              </p:ext>
            </p:extLst>
          </p:nvPr>
        </p:nvGraphicFramePr>
        <p:xfrm>
          <a:off x="323528" y="1124744"/>
          <a:ext cx="8496944" cy="4785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4056"/>
                <a:gridCol w="4392488"/>
                <a:gridCol w="1440160"/>
                <a:gridCol w="21602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Мероприятие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исполнения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Ответственные,</a:t>
                      </a:r>
                      <a:b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исполнители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Создать Учредительный совет по издательскому проекту МГТУ</a:t>
                      </a:r>
                      <a:r>
                        <a:rPr lang="ru-RU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aseline="30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01.04.2015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Чукин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М.В.,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Гун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Г.С.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проект положения о деятельности Учредительного совета по издательскому проекту МГТУ</a:t>
                      </a:r>
                      <a:r>
                        <a:rPr lang="ru-RU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aseline="30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01.04.2015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Чукин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М.В.,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Гун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Г.С.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проект Устава для всех журналов и сборников, издаваемых в МГТУ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01.04.2015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Чукин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М.В.,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Логунова О.С.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Организовать утверждение Устава для всех журналов и сборников МГТУ</a:t>
                      </a:r>
                      <a:r>
                        <a:rPr lang="ru-RU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15.05.2015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Гун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Г.С.,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главные редакторы журналов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проект положения о создании, функционировании и закрытии журналов и сборников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МГТУ</a:t>
                      </a:r>
                      <a:r>
                        <a:rPr lang="ru-RU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01.06.2015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Чукин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М.В.,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</a:t>
                      </a:r>
                      <a:r>
                        <a:rPr lang="ru-RU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Корчунов</a:t>
                      </a: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 А.Г.</a:t>
                      </a:r>
                    </a:p>
                    <a:p>
                      <a:pPr algn="ctr"/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Разработать проект положения о размещении журналов и сборников МГТУ В РИНЦ</a:t>
                      </a:r>
                      <a:r>
                        <a:rPr lang="ru-RU" sz="1600" baseline="30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До 15.05.2015</a:t>
                      </a:r>
                    </a:p>
                    <a:p>
                      <a:pPr algn="ctr"/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Отв. Мещеряков Э.Ю.,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исп. Логунова</a:t>
                      </a:r>
                      <a:r>
                        <a:rPr lang="ru-RU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О.С.</a:t>
                      </a:r>
                      <a:endParaRPr lang="ru-RU" sz="16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11560" y="5949280"/>
            <a:ext cx="78488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 – результат утвердить приказом ректора; 2 – результат Положение СМК по виду деятельности (отв.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Корчунов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А.Г.)</a:t>
            </a:r>
            <a:endParaRPr lang="ru-RU" sz="1200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984</TotalTime>
  <Words>1052</Words>
  <Application>Microsoft Office PowerPoint</Application>
  <PresentationFormat>Экран (4:3)</PresentationFormat>
  <Paragraphs>336</Paragraphs>
  <Slides>15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Формула</vt:lpstr>
      <vt:lpstr>Публикационная активность научно-педагогических работников факультетов и институтов в Web of Science и Scopus</vt:lpstr>
      <vt:lpstr>Публикационная активность МГТУ</vt:lpstr>
      <vt:lpstr>Публикационная активность МГТУ: структура</vt:lpstr>
      <vt:lpstr>Динамика наполнения наукометрических систем</vt:lpstr>
      <vt:lpstr>Коллаборация научно-педагогических работников института энергетики и автоматизированных систем  в 2014 году</vt:lpstr>
      <vt:lpstr>Коллаборация научно-педагогических работников института металлургии, машиностроение и материалообработки в 2014 году</vt:lpstr>
      <vt:lpstr>Структура публикационной активности по журналам </vt:lpstr>
      <vt:lpstr>Пути продвижения научной статьи</vt:lpstr>
      <vt:lpstr>Схема продвижения научных статей </vt:lpstr>
      <vt:lpstr>Шкала стимулирования научных статей </vt:lpstr>
      <vt:lpstr>Платформа Russian Science Citation Index</vt:lpstr>
      <vt:lpstr>Показатели и рейтинг Вестника МГТУ  по методике Science Index</vt:lpstr>
      <vt:lpstr>Динамика индекса Херфендаля журнала Вестник МГТУ  </vt:lpstr>
      <vt:lpstr>Показатели по индексу Херфендаля других журналов</vt:lpstr>
      <vt:lpstr>Публикационная активность МГТУ:  программа развития издательского проекта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Публикационная активность: структура и управление</dc:title>
  <dc:creator>Оксана</dc:creator>
  <cp:lastModifiedBy>Оксана</cp:lastModifiedBy>
  <cp:revision>39</cp:revision>
  <cp:lastPrinted>2015-03-18T06:31:51Z</cp:lastPrinted>
  <dcterms:created xsi:type="dcterms:W3CDTF">2015-03-08T04:49:05Z</dcterms:created>
  <dcterms:modified xsi:type="dcterms:W3CDTF">2015-03-23T07:31:08Z</dcterms:modified>
</cp:coreProperties>
</file>