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4" r:id="rId4"/>
    <p:sldId id="260" r:id="rId5"/>
    <p:sldId id="261" r:id="rId6"/>
    <p:sldId id="262" r:id="rId7"/>
    <p:sldId id="263" r:id="rId8"/>
    <p:sldId id="257" r:id="rId9"/>
    <p:sldId id="258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8E74"/>
    <a:srgbClr val="3BBB99"/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4" autoAdjust="0"/>
    <p:restoredTop sz="94656" autoAdjust="0"/>
  </p:normalViewPr>
  <p:slideViewPr>
    <p:cSldViewPr snapToObjects="1" showGuides="1">
      <p:cViewPr>
        <p:scale>
          <a:sx n="103" d="100"/>
          <a:sy n="103" d="100"/>
        </p:scale>
        <p:origin x="120" y="1838"/>
      </p:cViewPr>
      <p:guideLst>
        <p:guide orient="horz" pos="2296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4/03/2014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xmlns="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4/03/2014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 bwMode="auto"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067918" y="1114400"/>
            <a:ext cx="5580000" cy="30346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BE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nl-NL" dirty="0" smtClean="0"/>
              <a:t>Click and type </a:t>
            </a:r>
            <a:r>
              <a:rPr lang="nl-NL" dirty="0" err="1" smtClean="0"/>
              <a:t>partnername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and type name of 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faculty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department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running the project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067918" y="5517232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and type name of presenter</a:t>
            </a:r>
            <a:endParaRPr lang="nl-BE" dirty="0"/>
          </a:p>
        </p:txBody>
      </p:sp>
      <p:pic>
        <p:nvPicPr>
          <p:cNvPr id="8" name="Afbeelding 7" descr="mmateng-logo1-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7664" cy="691041"/>
          </a:xfrm>
          <a:prstGeom prst="rect">
            <a:avLst/>
          </a:prstGeom>
        </p:spPr>
      </p:pic>
      <p:pic>
        <p:nvPicPr>
          <p:cNvPr id="12" name="Picture 4" descr="http://eacea.ec.europa.eu/about/logos/eu_flag_programme/Tempus/eu_flag_temp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942" y="0"/>
            <a:ext cx="1280058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 userDrawn="1"/>
        </p:nvSpPr>
        <p:spPr>
          <a:xfrm>
            <a:off x="1835696" y="186335"/>
            <a:ext cx="581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Modernization of two cycles (MA, BA) of competence-based curricula in Material  Engineering according to the best experience of Bologna Process</a:t>
            </a:r>
            <a:endParaRPr lang="en-GB" sz="1200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0" hasCustomPrompt="1"/>
          </p:nvPr>
        </p:nvSpPr>
        <p:spPr>
          <a:xfrm>
            <a:off x="179512" y="1114400"/>
            <a:ext cx="1511720" cy="1882552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add</a:t>
            </a:r>
            <a:r>
              <a:rPr lang="nl-NL" dirty="0" smtClean="0"/>
              <a:t> logo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Click and type </a:t>
            </a:r>
            <a:r>
              <a:rPr lang="nl-NL" dirty="0" err="1" smtClean="0"/>
              <a:t>title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772816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2nd level</a:t>
            </a:r>
          </a:p>
          <a:p>
            <a:pPr lvl="2"/>
            <a:r>
              <a:rPr lang="nl-NL" dirty="0" smtClean="0"/>
              <a:t>3th level</a:t>
            </a:r>
          </a:p>
          <a:p>
            <a:pPr lvl="3"/>
            <a:r>
              <a:rPr lang="nl-NL" dirty="0" smtClean="0"/>
              <a:t>4th level</a:t>
            </a:r>
          </a:p>
          <a:p>
            <a:pPr lvl="4"/>
            <a:r>
              <a:rPr lang="nl-NL" dirty="0" smtClean="0"/>
              <a:t>5th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Click and type </a:t>
            </a:r>
            <a:r>
              <a:rPr lang="nl-NL" dirty="0" err="1" smtClean="0"/>
              <a:t>title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772816"/>
            <a:ext cx="4038600" cy="40051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2nd level</a:t>
            </a:r>
          </a:p>
          <a:p>
            <a:pPr lvl="2"/>
            <a:r>
              <a:rPr lang="nl-NL" dirty="0" smtClean="0"/>
              <a:t>3th level</a:t>
            </a:r>
          </a:p>
          <a:p>
            <a:pPr lvl="3"/>
            <a:r>
              <a:rPr lang="nl-NL" dirty="0" smtClean="0"/>
              <a:t>4th level</a:t>
            </a:r>
          </a:p>
          <a:p>
            <a:pPr lvl="4"/>
            <a:r>
              <a:rPr lang="nl-NL" dirty="0" smtClean="0"/>
              <a:t>5th level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772816"/>
            <a:ext cx="4038600" cy="40051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2nd level</a:t>
            </a:r>
          </a:p>
          <a:p>
            <a:pPr lvl="2"/>
            <a:r>
              <a:rPr lang="nl-NL" dirty="0" smtClean="0"/>
              <a:t>3th level</a:t>
            </a:r>
          </a:p>
          <a:p>
            <a:pPr lvl="3"/>
            <a:r>
              <a:rPr lang="nl-NL" dirty="0" smtClean="0"/>
              <a:t>4th level</a:t>
            </a:r>
          </a:p>
          <a:p>
            <a:pPr lvl="4"/>
            <a:r>
              <a:rPr lang="nl-NL" dirty="0" smtClean="0"/>
              <a:t>5th level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Click and type </a:t>
            </a:r>
            <a:r>
              <a:rPr lang="nl-NL" dirty="0" err="1" smtClean="0"/>
              <a:t>title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672041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2420888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2nd level</a:t>
            </a:r>
          </a:p>
          <a:p>
            <a:pPr lvl="2"/>
            <a:r>
              <a:rPr lang="nl-NL" dirty="0" smtClean="0"/>
              <a:t>3th level</a:t>
            </a:r>
          </a:p>
          <a:p>
            <a:pPr lvl="3"/>
            <a:r>
              <a:rPr lang="nl-NL" dirty="0" smtClean="0"/>
              <a:t>4th level</a:t>
            </a:r>
          </a:p>
          <a:p>
            <a:pPr lvl="4"/>
            <a:r>
              <a:rPr lang="nl-NL" dirty="0" smtClean="0"/>
              <a:t>5th level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669881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2420888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2nd level</a:t>
            </a:r>
          </a:p>
          <a:p>
            <a:pPr lvl="2"/>
            <a:r>
              <a:rPr lang="nl-NL" dirty="0" smtClean="0"/>
              <a:t>3th level</a:t>
            </a:r>
          </a:p>
          <a:p>
            <a:pPr lvl="3"/>
            <a:r>
              <a:rPr lang="nl-NL" dirty="0" smtClean="0"/>
              <a:t>4th level</a:t>
            </a:r>
          </a:p>
          <a:p>
            <a:pPr lvl="4"/>
            <a:r>
              <a:rPr lang="nl-NL" dirty="0" smtClean="0"/>
              <a:t>5th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836712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831812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2nd level</a:t>
            </a:r>
          </a:p>
          <a:p>
            <a:pPr lvl="2"/>
            <a:r>
              <a:rPr lang="nl-NL" dirty="0" smtClean="0"/>
              <a:t>3th level</a:t>
            </a:r>
          </a:p>
          <a:p>
            <a:pPr lvl="3"/>
            <a:r>
              <a:rPr lang="nl-NL" dirty="0" smtClean="0"/>
              <a:t>4th level</a:t>
            </a:r>
          </a:p>
          <a:p>
            <a:pPr lvl="4"/>
            <a:r>
              <a:rPr lang="nl-NL" dirty="0" smtClean="0"/>
              <a:t>5th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731812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5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540000" y="764704"/>
            <a:ext cx="8334000" cy="4114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the icon and </a:t>
            </a:r>
            <a:r>
              <a:rPr lang="nl-NL" dirty="0" err="1" smtClean="0"/>
              <a:t>insert</a:t>
            </a:r>
            <a:r>
              <a:rPr lang="nl-NL" dirty="0" smtClean="0"/>
              <a:t>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62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6372000"/>
            <a:ext cx="9144000" cy="550800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691041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916831"/>
            <a:ext cx="8334000" cy="3861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10" name="Afbeelding 9" descr="mmateng-logo1-big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547664" cy="691041"/>
          </a:xfrm>
          <a:prstGeom prst="rect">
            <a:avLst/>
          </a:prstGeom>
        </p:spPr>
      </p:pic>
      <p:pic>
        <p:nvPicPr>
          <p:cNvPr id="12" name="Picture 4" descr="http://eacea.ec.europa.eu/about/logos/eu_flag_programme/Tempus/eu_flag_tempus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942" y="0"/>
            <a:ext cx="1280058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85"/>
          <p:cNvSpPr txBox="1">
            <a:spLocks/>
          </p:cNvSpPr>
          <p:nvPr userDrawn="1"/>
        </p:nvSpPr>
        <p:spPr>
          <a:xfrm>
            <a:off x="0" y="6461134"/>
            <a:ext cx="360000" cy="461665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2000" b="0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TextBox 11"/>
          <p:cNvSpPr txBox="1"/>
          <p:nvPr userDrawn="1"/>
        </p:nvSpPr>
        <p:spPr>
          <a:xfrm>
            <a:off x="360000" y="6461135"/>
            <a:ext cx="25502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KU Leuven </a:t>
            </a:r>
            <a:r>
              <a:rPr lang="en-US" sz="1200" b="1" baseline="0" dirty="0" smtClean="0">
                <a:solidFill>
                  <a:srgbClr val="0070C0"/>
                </a:solidFill>
              </a:rPr>
              <a:t>– Campus De </a:t>
            </a:r>
            <a:r>
              <a:rPr lang="en-US" sz="1200" b="1" baseline="0" dirty="0" err="1" smtClean="0">
                <a:solidFill>
                  <a:srgbClr val="0070C0"/>
                </a:solidFill>
              </a:rPr>
              <a:t>Nayer</a:t>
            </a:r>
            <a:r>
              <a:rPr lang="en-US" sz="1200" b="1" dirty="0" smtClean="0">
                <a:solidFill>
                  <a:srgbClr val="0070C0"/>
                </a:solidFill>
              </a:rPr>
              <a:t>,</a:t>
            </a:r>
            <a:r>
              <a:rPr lang="en-US" sz="1200" b="1" baseline="0" dirty="0" smtClean="0">
                <a:solidFill>
                  <a:srgbClr val="0070C0"/>
                </a:solidFill>
              </a:rPr>
              <a:t> </a:t>
            </a:r>
            <a:br>
              <a:rPr lang="en-US" sz="1200" b="1" baseline="0" dirty="0" smtClean="0">
                <a:solidFill>
                  <a:srgbClr val="0070C0"/>
                </a:solidFill>
              </a:rPr>
            </a:br>
            <a:r>
              <a:rPr lang="en-US" sz="1200" b="1" baseline="0" dirty="0" smtClean="0">
                <a:solidFill>
                  <a:srgbClr val="0070C0"/>
                </a:solidFill>
              </a:rPr>
              <a:t>10 -11 March,  2014</a:t>
            </a: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4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zduriagina@ukr.ne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67918" y="1114400"/>
            <a:ext cx="5580000" cy="3898776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P13 – Lviv Polytechnic National </a:t>
            </a:r>
            <a:r>
              <a:rPr lang="nl-BE" dirty="0" err="1" smtClean="0"/>
              <a:t>University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2800" dirty="0" smtClean="0"/>
              <a:t>Applied materials science and materials engineering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Zoia Duriagina</a:t>
            </a:r>
            <a:endParaRPr lang="nl-BE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9" r="4159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Документи\Для Зої Антонівної\logo\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1511720" cy="13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71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University: facts and figures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1600" dirty="0" smtClean="0"/>
              <a:t>Founded in 1844, </a:t>
            </a:r>
            <a:r>
              <a:rPr lang="en-US" sz="1600" dirty="0" smtClean="0"/>
              <a:t>it </a:t>
            </a:r>
            <a:r>
              <a:rPr lang="en-US" sz="1600" dirty="0" err="1" smtClean="0"/>
              <a:t>i</a:t>
            </a:r>
            <a:r>
              <a:rPr lang="en-GB" sz="1600" dirty="0" smtClean="0"/>
              <a:t>s the oldest technical university in Eastern Europe</a:t>
            </a:r>
          </a:p>
          <a:p>
            <a:pPr algn="just"/>
            <a:r>
              <a:rPr lang="en-GB" sz="1600" dirty="0" smtClean="0"/>
              <a:t>More than 35000 students</a:t>
            </a:r>
            <a:r>
              <a:rPr lang="ru-RU" sz="1600" dirty="0" smtClean="0"/>
              <a:t> (45% </a:t>
            </a:r>
            <a:r>
              <a:rPr lang="en-US" sz="1600" dirty="0" smtClean="0"/>
              <a:t>Bachelors, 35% Masters, 9% on the Doctoral program and others</a:t>
            </a:r>
            <a:r>
              <a:rPr lang="ru-RU" sz="1600" dirty="0" smtClean="0"/>
              <a:t>)</a:t>
            </a:r>
            <a:r>
              <a:rPr lang="en-GB" sz="1600" dirty="0" smtClean="0"/>
              <a:t> and 600 </a:t>
            </a:r>
            <a:r>
              <a:rPr lang="en-GB" sz="1600" dirty="0"/>
              <a:t>postgraduates in 2013-2014 </a:t>
            </a:r>
            <a:endParaRPr lang="en-GB" sz="1600" dirty="0" smtClean="0"/>
          </a:p>
          <a:p>
            <a:pPr algn="just"/>
            <a:r>
              <a:rPr lang="en-GB" sz="1600" dirty="0" smtClean="0"/>
              <a:t>There are over 2300 staff members, 250 of whom are professors (holding a </a:t>
            </a:r>
            <a:r>
              <a:rPr lang="en-GB" sz="1600" dirty="0" err="1" smtClean="0"/>
              <a:t>Dr.</a:t>
            </a:r>
            <a:r>
              <a:rPr lang="en-GB" sz="1600" dirty="0" smtClean="0"/>
              <a:t> of Sc. Degree) and over 1100 – </a:t>
            </a:r>
            <a:r>
              <a:rPr lang="en-GB" sz="1600" dirty="0"/>
              <a:t>associate professors</a:t>
            </a:r>
            <a:r>
              <a:rPr lang="en-GB" sz="1600" b="1" dirty="0"/>
              <a:t> </a:t>
            </a:r>
            <a:r>
              <a:rPr lang="en-GB" sz="1600" b="1" dirty="0" smtClean="0"/>
              <a:t>(</a:t>
            </a:r>
            <a:r>
              <a:rPr lang="en-GB" sz="1600" dirty="0" smtClean="0"/>
              <a:t>Doctors of Philosophy)</a:t>
            </a:r>
          </a:p>
          <a:p>
            <a:pPr algn="just"/>
            <a:r>
              <a:rPr lang="en-GB" sz="1600" dirty="0" smtClean="0"/>
              <a:t>Member of International networks</a:t>
            </a:r>
            <a:r>
              <a:rPr lang="uk-UA" sz="1600" dirty="0" smtClean="0"/>
              <a:t>: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026" name="Picture 2" descr="D:\Документи\Для Зої Антонівної\Reitingi-VNZ_01-ukr_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96746"/>
            <a:ext cx="172819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9778244"/>
              </p:ext>
            </p:extLst>
          </p:nvPr>
        </p:nvGraphicFramePr>
        <p:xfrm>
          <a:off x="317600" y="5229200"/>
          <a:ext cx="2526208" cy="731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526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Among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275 establishments of higher education in Ukraine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7" name="Picture 3" descr="D:\Документи\Для Зої Антонівної\UNIVERSIDAD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279" y="4005064"/>
            <a:ext cx="2124833" cy="4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0563644"/>
              </p:ext>
            </p:extLst>
          </p:nvPr>
        </p:nvGraphicFramePr>
        <p:xfrm>
          <a:off x="3275856" y="5229200"/>
          <a:ext cx="2526208" cy="731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52620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Among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311 establishments of higher education in Ukraine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524027"/>
              </p:ext>
            </p:extLst>
          </p:nvPr>
        </p:nvGraphicFramePr>
        <p:xfrm>
          <a:off x="6228184" y="5229200"/>
          <a:ext cx="2526208" cy="731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52620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Among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232 establishments of higher education in Ukraine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8" name="Picture 4" descr="D:\Документи\Для Зої Антонівної\RTEmagicC_kompas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175" y="3984157"/>
            <a:ext cx="2267273" cy="5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University: </a:t>
            </a:r>
            <a:r>
              <a:rPr lang="en-GB" dirty="0" smtClean="0"/>
              <a:t>facts </a:t>
            </a:r>
            <a:r>
              <a:rPr lang="en-GB" dirty="0"/>
              <a:t>and figures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/>
              <a:t>Lviv</a:t>
            </a:r>
            <a:r>
              <a:rPr lang="en-US" b="1" dirty="0" smtClean="0"/>
              <a:t> Polytechnic National University is a member of the following international organizations</a:t>
            </a:r>
            <a:r>
              <a:rPr lang="uk-UA" b="1" dirty="0" smtClean="0"/>
              <a:t>:</a:t>
            </a:r>
            <a:endParaRPr lang="en-US" b="1" dirty="0" smtClean="0"/>
          </a:p>
          <a:p>
            <a:pPr algn="just"/>
            <a:r>
              <a:rPr lang="en-US" dirty="0" smtClean="0"/>
              <a:t>Magna Charta </a:t>
            </a:r>
            <a:r>
              <a:rPr lang="en-US" dirty="0" err="1" smtClean="0"/>
              <a:t>Universitatum</a:t>
            </a:r>
            <a:r>
              <a:rPr lang="en-US" dirty="0" smtClean="0"/>
              <a:t>;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+mj-lt"/>
              </a:rPr>
              <a:t>European University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Association (EUA);</a:t>
            </a:r>
          </a:p>
          <a:p>
            <a:pPr algn="just"/>
            <a:r>
              <a:rPr lang="en-US" dirty="0" smtClean="0"/>
              <a:t>Alliance of Universities for Democracy (AUDEM);</a:t>
            </a:r>
          </a:p>
          <a:p>
            <a:pPr algn="just"/>
            <a:r>
              <a:rPr lang="en-US" dirty="0" smtClean="0"/>
              <a:t>Association </a:t>
            </a:r>
            <a:r>
              <a:rPr lang="en-US" dirty="0"/>
              <a:t>of </a:t>
            </a:r>
            <a:r>
              <a:rPr lang="en-US" dirty="0" smtClean="0"/>
              <a:t>the Carpathian Region Universities (ACRU);</a:t>
            </a:r>
          </a:p>
          <a:p>
            <a:pPr algn="just"/>
            <a:r>
              <a:rPr lang="en-US" dirty="0" smtClean="0"/>
              <a:t>Board of European Students of Technology (BEST);</a:t>
            </a:r>
          </a:p>
          <a:p>
            <a:pPr algn="just"/>
            <a:r>
              <a:rPr lang="en-US" dirty="0" smtClean="0"/>
              <a:t>Association des </a:t>
            </a:r>
            <a:r>
              <a:rPr lang="en-US" dirty="0" err="1" smtClean="0"/>
              <a:t>Etats</a:t>
            </a:r>
            <a:r>
              <a:rPr lang="en-US" dirty="0" smtClean="0"/>
              <a:t> </a:t>
            </a:r>
            <a:r>
              <a:rPr lang="en-US" dirty="0" err="1" smtClean="0"/>
              <a:t>Generaux</a:t>
            </a:r>
            <a:r>
              <a:rPr lang="en-US" dirty="0" smtClean="0"/>
              <a:t> des </a:t>
            </a:r>
            <a:r>
              <a:rPr lang="en-US" dirty="0" err="1" smtClean="0"/>
              <a:t>Etudiants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I’Europe</a:t>
            </a:r>
            <a:r>
              <a:rPr lang="en-US" dirty="0" smtClean="0"/>
              <a:t>/European Students’ Forum (AEGEE).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7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28072"/>
            <a:ext cx="4248024" cy="610313"/>
          </a:xfrm>
        </p:spPr>
        <p:txBody>
          <a:bodyPr/>
          <a:lstStyle/>
          <a:p>
            <a:r>
              <a:rPr lang="en-GB" dirty="0" smtClean="0"/>
              <a:t>University structure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330703"/>
            <a:ext cx="8334000" cy="4824536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The University comprises 16 educational and research </a:t>
            </a:r>
            <a:endParaRPr lang="en-GB" sz="1600" b="1" dirty="0" smtClean="0"/>
          </a:p>
          <a:p>
            <a:pPr marL="0" indent="0">
              <a:buNone/>
            </a:pPr>
            <a:r>
              <a:rPr lang="en-GB" sz="1600" b="1" dirty="0" smtClean="0"/>
              <a:t>ins</a:t>
            </a:r>
            <a:r>
              <a:rPr lang="en-GB" sz="1600" b="1" dirty="0"/>
              <a:t>titutes with 104 academic departments</a:t>
            </a:r>
            <a:r>
              <a:rPr lang="en-GB" sz="1600" b="1" dirty="0" smtClean="0"/>
              <a:t>:</a:t>
            </a:r>
          </a:p>
          <a:p>
            <a:r>
              <a:rPr lang="en-US" sz="1400" dirty="0"/>
              <a:t>Institute of Geodesy</a:t>
            </a:r>
          </a:p>
          <a:p>
            <a:r>
              <a:rPr lang="en-US" sz="1400" dirty="0"/>
              <a:t>Institute of Humanities and Social Sciences</a:t>
            </a:r>
          </a:p>
          <a:p>
            <a:r>
              <a:rPr lang="en-US" sz="1400" dirty="0"/>
              <a:t>Institute of Economics and Management</a:t>
            </a:r>
          </a:p>
          <a:p>
            <a:r>
              <a:rPr lang="en-US" sz="1400" dirty="0"/>
              <a:t>Institute of Power Engineering and Control Systems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Institute of Engineering Mechanics and Transport</a:t>
            </a:r>
          </a:p>
          <a:p>
            <a:r>
              <a:rPr lang="en-US" sz="1400" dirty="0"/>
              <a:t>Institute of Computer </a:t>
            </a:r>
            <a:r>
              <a:rPr lang="en-US" sz="1400" dirty="0" smtClean="0"/>
              <a:t>Sciences </a:t>
            </a:r>
            <a:r>
              <a:rPr lang="en-US" sz="1400" dirty="0"/>
              <a:t>and Information Technology</a:t>
            </a:r>
          </a:p>
          <a:p>
            <a:r>
              <a:rPr lang="en-US" sz="1400" dirty="0"/>
              <a:t>Institute of Computer Technologies, Automation and Metrology</a:t>
            </a:r>
          </a:p>
          <a:p>
            <a:r>
              <a:rPr lang="en-US" sz="1400" dirty="0"/>
              <a:t>Institute of Architecture</a:t>
            </a:r>
          </a:p>
          <a:p>
            <a:r>
              <a:rPr lang="en-US" sz="1400" dirty="0" smtClean="0"/>
              <a:t>Institute </a:t>
            </a:r>
            <a:r>
              <a:rPr lang="en-US" sz="1400" dirty="0"/>
              <a:t>of Business and Technology Policy</a:t>
            </a:r>
          </a:p>
          <a:p>
            <a:r>
              <a:rPr lang="en-US" sz="1400" dirty="0"/>
              <a:t>Institute of Applied Mathematics and Basic Sciences</a:t>
            </a:r>
          </a:p>
          <a:p>
            <a:r>
              <a:rPr lang="en-US" sz="1400" dirty="0"/>
              <a:t>Institute of Telecommunications, </a:t>
            </a:r>
            <a:r>
              <a:rPr lang="en-US" sz="1400" dirty="0" err="1"/>
              <a:t>Radioelectronics</a:t>
            </a:r>
            <a:r>
              <a:rPr lang="en-US" sz="1400" dirty="0"/>
              <a:t> and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Electronic </a:t>
            </a:r>
            <a:r>
              <a:rPr lang="en-US" sz="1400" dirty="0"/>
              <a:t>Engineering</a:t>
            </a:r>
          </a:p>
          <a:p>
            <a:r>
              <a:rPr lang="en-US" sz="1400" dirty="0"/>
              <a:t>Institute of Ecology of Nature Protection and Tourism</a:t>
            </a:r>
          </a:p>
          <a:p>
            <a:r>
              <a:rPr lang="en-US" sz="1400" dirty="0"/>
              <a:t>Institute of Chemistry and Chemical </a:t>
            </a:r>
            <a:r>
              <a:rPr lang="en-US" sz="1400" dirty="0" smtClean="0"/>
              <a:t>Technology</a:t>
            </a:r>
            <a:endParaRPr lang="ru-RU" sz="1400" dirty="0"/>
          </a:p>
        </p:txBody>
      </p:sp>
      <p:pic>
        <p:nvPicPr>
          <p:cNvPr id="2056" name="Picture 8" descr="D:\Документи\Для Зої Антонівної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58955">
            <a:off x="4949193" y="1695300"/>
            <a:ext cx="1884966" cy="156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окументи\Для Зої Антонівної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036" y="0"/>
            <a:ext cx="1906430" cy="142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niceplace.com.ua/sites/default/files/places/galuckuj_rajon/DSCN99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3384">
            <a:off x="7101642" y="1238217"/>
            <a:ext cx="192021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://niceplace.com.ua/sites/default/files/places/galuckuj_rajon/DSCN98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8551">
            <a:off x="6957476" y="5007341"/>
            <a:ext cx="1872208" cy="140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Документи\Для Зої Антонівної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9005">
            <a:off x="4989542" y="3935981"/>
            <a:ext cx="1716782" cy="184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iceplace.com.ua/sites/default/files/places/galuckuj_rajon/DSCN99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3822">
            <a:off x="7066430" y="3059959"/>
            <a:ext cx="1944216" cy="14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67916" y="5949280"/>
            <a:ext cx="8334000" cy="369312"/>
          </a:xfrm>
        </p:spPr>
        <p:txBody>
          <a:bodyPr/>
          <a:lstStyle/>
          <a:p>
            <a:r>
              <a:rPr lang="en-GB" dirty="0" smtClean="0"/>
              <a:t>Department of </a:t>
            </a:r>
            <a:r>
              <a:rPr lang="nl-BE" dirty="0"/>
              <a:t>applied materials science and materials engineering</a:t>
            </a:r>
            <a:endParaRPr lang="en-GB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76" t="38789" r="11817" b="13295"/>
          <a:stretch/>
        </p:blipFill>
        <p:spPr bwMode="auto">
          <a:xfrm>
            <a:off x="2347516" y="188639"/>
            <a:ext cx="3569335" cy="2150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417935" y="590594"/>
            <a:ext cx="1335208" cy="134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7" descr="D:\Документи\Для Зої Антонівної\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000" y="469747"/>
            <a:ext cx="1812791" cy="15878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G_56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6354"/>
            <a:ext cx="2522440" cy="201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1010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7507"/>
            <a:ext cx="192121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P10100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4973" y="2383314"/>
            <a:ext cx="1919514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IMG72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851" y="4055787"/>
            <a:ext cx="239956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G_565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1913"/>
            <a:ext cx="238440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IMG_5655Ma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511" y="469538"/>
            <a:ext cx="1697219" cy="1822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Документи\Для Зої Антонівної\logo\12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200" y="4557363"/>
            <a:ext cx="1511720" cy="135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Department of </a:t>
            </a:r>
            <a:r>
              <a:rPr lang="nl-BE" dirty="0"/>
              <a:t>applied materials science and materials engineering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1600" b="1" i="1" dirty="0" smtClean="0"/>
              <a:t> Research interests of the department consist in</a:t>
            </a:r>
            <a:r>
              <a:rPr lang="en-US" sz="1600" dirty="0" smtClean="0"/>
              <a:t>:</a:t>
            </a:r>
          </a:p>
          <a:p>
            <a:pPr algn="just"/>
            <a:r>
              <a:rPr lang="en-US" sz="1600" i="1" dirty="0" smtClean="0"/>
              <a:t>Surface engineering: laser surface modifications which produce coatings on  stainless steels, titanium and vanadium alloys of different systems. These coatings have the properties of new materials, like cryptocrystalline, semi- amorphous or composite.</a:t>
            </a:r>
            <a:endParaRPr lang="en-US" sz="1600" dirty="0" smtClean="0"/>
          </a:p>
          <a:p>
            <a:r>
              <a:rPr lang="en-US" sz="1600" i="1" dirty="0" smtClean="0"/>
              <a:t>Protective coatings application for energy equipment by the implantation of nitrogen or nitrogen plasma processing streams. </a:t>
            </a:r>
            <a:endParaRPr lang="en-US" sz="1600" dirty="0"/>
          </a:p>
          <a:p>
            <a:r>
              <a:rPr lang="en-US" sz="1600" i="1" dirty="0" smtClean="0"/>
              <a:t>F</a:t>
            </a:r>
            <a:r>
              <a:rPr lang="uk-UA" sz="1600" i="1" dirty="0" err="1" smtClean="0"/>
              <a:t>ormation</a:t>
            </a:r>
            <a:r>
              <a:rPr lang="uk-UA" sz="1600" i="1" dirty="0" smtClean="0"/>
              <a:t> </a:t>
            </a:r>
            <a:r>
              <a:rPr lang="uk-UA" sz="1600" i="1" dirty="0" err="1"/>
              <a:t>of</a:t>
            </a:r>
            <a:r>
              <a:rPr lang="uk-UA" sz="1600" i="1" dirty="0"/>
              <a:t> </a:t>
            </a:r>
            <a:r>
              <a:rPr lang="uk-UA" sz="1600" i="1" dirty="0" err="1"/>
              <a:t>periodic</a:t>
            </a:r>
            <a:r>
              <a:rPr lang="uk-UA" sz="1600" i="1" dirty="0"/>
              <a:t> </a:t>
            </a:r>
            <a:r>
              <a:rPr lang="uk-UA" sz="1600" i="1" dirty="0" err="1"/>
              <a:t>structures</a:t>
            </a:r>
            <a:r>
              <a:rPr lang="uk-UA" sz="1600" i="1" dirty="0"/>
              <a:t> </a:t>
            </a:r>
            <a:r>
              <a:rPr lang="en-US" sz="1600" i="1" dirty="0"/>
              <a:t>by </a:t>
            </a:r>
            <a:r>
              <a:rPr lang="en-US" sz="1600" i="1" dirty="0" err="1" smtClean="0"/>
              <a:t>femptosecond</a:t>
            </a:r>
            <a:r>
              <a:rPr lang="en-US" sz="1600" i="1" dirty="0" smtClean="0"/>
              <a:t> </a:t>
            </a:r>
            <a:r>
              <a:rPr lang="en-US" sz="1600" i="1" dirty="0"/>
              <a:t>laser</a:t>
            </a:r>
            <a:r>
              <a:rPr lang="uk-UA" sz="1600" i="1" dirty="0"/>
              <a:t> - </a:t>
            </a:r>
            <a:r>
              <a:rPr lang="uk-UA" sz="1600" i="1" dirty="0" err="1"/>
              <a:t>is</a:t>
            </a:r>
            <a:r>
              <a:rPr lang="uk-UA" sz="1600" i="1" dirty="0"/>
              <a:t> </a:t>
            </a:r>
            <a:r>
              <a:rPr lang="uk-UA" sz="1600" i="1" dirty="0" smtClean="0"/>
              <a:t> </a:t>
            </a:r>
            <a:r>
              <a:rPr lang="en-US" sz="1600" i="1" dirty="0" smtClean="0"/>
              <a:t>a possibility </a:t>
            </a:r>
            <a:r>
              <a:rPr lang="en-US" sz="1600" i="1" dirty="0"/>
              <a:t>for</a:t>
            </a:r>
            <a:r>
              <a:rPr lang="uk-UA" sz="1600" i="1" dirty="0"/>
              <a:t> </a:t>
            </a:r>
            <a:r>
              <a:rPr lang="uk-UA" sz="1600" i="1" dirty="0" err="1" smtClean="0"/>
              <a:t>ma</a:t>
            </a:r>
            <a:r>
              <a:rPr lang="en-US" sz="1600" i="1" dirty="0" smtClean="0"/>
              <a:t>king</a:t>
            </a:r>
            <a:r>
              <a:rPr lang="uk-UA" sz="1600" i="1" dirty="0" smtClean="0"/>
              <a:t> </a:t>
            </a:r>
            <a:r>
              <a:rPr lang="uk-UA" sz="1600" i="1" dirty="0" err="1" smtClean="0"/>
              <a:t>change</a:t>
            </a:r>
            <a:r>
              <a:rPr lang="en-US" sz="1600" i="1" dirty="0" smtClean="0"/>
              <a:t>s</a:t>
            </a:r>
            <a:r>
              <a:rPr lang="uk-UA" sz="1600" i="1" dirty="0" smtClean="0"/>
              <a:t> </a:t>
            </a:r>
            <a:r>
              <a:rPr lang="en-US" sz="1600" i="1" dirty="0"/>
              <a:t>of </a:t>
            </a:r>
            <a:r>
              <a:rPr lang="uk-UA" sz="1600" i="1" dirty="0" err="1"/>
              <a:t>functional</a:t>
            </a:r>
            <a:r>
              <a:rPr lang="uk-UA" sz="1600" i="1" dirty="0"/>
              <a:t> </a:t>
            </a:r>
            <a:r>
              <a:rPr lang="uk-UA" sz="1600" i="1" dirty="0" err="1"/>
              <a:t>properties</a:t>
            </a:r>
            <a:r>
              <a:rPr lang="uk-UA" sz="1600" i="1" dirty="0"/>
              <a:t>. </a:t>
            </a:r>
            <a:endParaRPr lang="en-US" sz="1600" i="1" dirty="0" smtClean="0"/>
          </a:p>
          <a:p>
            <a:r>
              <a:rPr lang="en-US" sz="1600" i="1" dirty="0" smtClean="0"/>
              <a:t>R</a:t>
            </a:r>
            <a:r>
              <a:rPr lang="uk-UA" sz="1600" i="1" dirty="0" err="1" smtClean="0"/>
              <a:t>esearch</a:t>
            </a:r>
            <a:r>
              <a:rPr lang="en-US" sz="1600" i="1" dirty="0"/>
              <a:t>,</a:t>
            </a:r>
            <a:r>
              <a:rPr lang="uk-UA" sz="1600" i="1" dirty="0"/>
              <a:t> </a:t>
            </a:r>
            <a:r>
              <a:rPr lang="uk-UA" sz="1600" i="1" dirty="0" err="1"/>
              <a:t>related</a:t>
            </a:r>
            <a:r>
              <a:rPr lang="uk-UA" sz="1600" i="1" dirty="0"/>
              <a:t> </a:t>
            </a:r>
            <a:r>
              <a:rPr lang="uk-UA" sz="1600" i="1" dirty="0" err="1"/>
              <a:t>to</a:t>
            </a:r>
            <a:r>
              <a:rPr lang="uk-UA" sz="1600" i="1" dirty="0"/>
              <a:t> </a:t>
            </a:r>
            <a:r>
              <a:rPr lang="uk-UA" sz="1600" i="1" dirty="0" err="1"/>
              <a:t>the</a:t>
            </a:r>
            <a:r>
              <a:rPr lang="uk-UA" sz="1600" i="1" dirty="0"/>
              <a:t> </a:t>
            </a:r>
            <a:r>
              <a:rPr lang="uk-UA" sz="1600" i="1" dirty="0" err="1"/>
              <a:t>creation</a:t>
            </a:r>
            <a:r>
              <a:rPr lang="uk-UA" sz="1600" i="1" dirty="0"/>
              <a:t> </a:t>
            </a:r>
            <a:r>
              <a:rPr lang="uk-UA" sz="1600" i="1" dirty="0" err="1"/>
              <a:t>of</a:t>
            </a:r>
            <a:r>
              <a:rPr lang="uk-UA" sz="1600" i="1" dirty="0"/>
              <a:t> </a:t>
            </a:r>
            <a:r>
              <a:rPr lang="uk-UA" sz="1600" i="1" dirty="0" err="1"/>
              <a:t>new</a:t>
            </a:r>
            <a:r>
              <a:rPr lang="uk-UA" sz="1600" i="1" dirty="0"/>
              <a:t> thermo-electric </a:t>
            </a:r>
            <a:r>
              <a:rPr lang="uk-UA" sz="1600" i="1" dirty="0" err="1" smtClean="0"/>
              <a:t>materials</a:t>
            </a:r>
            <a:r>
              <a:rPr lang="en-US" sz="1600" i="1" dirty="0" smtClean="0"/>
              <a:t> </a:t>
            </a:r>
            <a:r>
              <a:rPr lang="en-US" sz="1600" i="1" dirty="0"/>
              <a:t>which are based</a:t>
            </a:r>
            <a:r>
              <a:rPr lang="uk-UA" sz="1600" i="1" dirty="0"/>
              <a:t> </a:t>
            </a:r>
            <a:r>
              <a:rPr lang="uk-UA" sz="1600" i="1" dirty="0" err="1"/>
              <a:t>on</a:t>
            </a:r>
            <a:r>
              <a:rPr lang="uk-UA" sz="1600" i="1" dirty="0"/>
              <a:t> </a:t>
            </a:r>
            <a:r>
              <a:rPr lang="en-US" sz="1600" i="1" dirty="0"/>
              <a:t>Half</a:t>
            </a:r>
            <a:r>
              <a:rPr lang="uk-UA" sz="1600" i="1" dirty="0"/>
              <a:t>-He</a:t>
            </a:r>
            <a:r>
              <a:rPr lang="en-US" sz="1600" i="1" dirty="0"/>
              <a:t>u</a:t>
            </a:r>
            <a:r>
              <a:rPr lang="uk-UA" sz="1600" i="1" dirty="0" err="1"/>
              <a:t>sler</a:t>
            </a:r>
            <a:r>
              <a:rPr lang="uk-UA" sz="1600" i="1" dirty="0"/>
              <a:t> </a:t>
            </a:r>
            <a:r>
              <a:rPr lang="uk-UA" sz="1600" i="1" dirty="0" err="1"/>
              <a:t>phases</a:t>
            </a:r>
            <a:r>
              <a:rPr lang="uk-UA" sz="1600" i="1" dirty="0"/>
              <a:t>. </a:t>
            </a:r>
            <a:endParaRPr lang="en-US" sz="1600" i="1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2" descr="D:\Документи\Для Зої Антонівної\logo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25144"/>
            <a:ext cx="1511720" cy="1355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Stakeholders interested in the project outcomes/activities:</a:t>
            </a:r>
            <a:endParaRPr lang="en-GB" dirty="0"/>
          </a:p>
        </p:txBody>
      </p:sp>
      <p:pic>
        <p:nvPicPr>
          <p:cNvPr id="3074" name="Picture 2" descr="- Фізико-хімічна механіка руйнування та міцності матеріалів, проблеми водневого матеріалознавства;&#10;- Корозія металів і протикорозійний захист конструкцій;&#10;- Неруйнівний контроль і діагностика властивостей матеріалів, середовищ і конструкцій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Інститут Проблем Матеріалознавства ім. Францевича НА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24384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окументи\Для Зої Антонівної\lviv-state-jewelry-facto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2813"/>
            <a:ext cx="1990725" cy="8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Логотип ЛАЗ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42100"/>
            <a:ext cx="202774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znu.edu.ua/cms/templates/znu10files/emblema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56680"/>
            <a:ext cx="1080120" cy="134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Документи\Для Зої Антонівної\988f5a6104152bc77a458590cb65b2b69934164108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669" y="3073930"/>
            <a:ext cx="2448272" cy="7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Гал-Кат, ОО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685" y="4351230"/>
            <a:ext cx="180020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hAQEBURERIUFBUWFBETFBUXFBQbExIWFRUZFRgVFBUdHjIfGRkvGRISHy8gJCgpOCwuFiAxNTAqNSYrLDUBCQoKDgwOGQ8PGjUjHyM1KTU1KjQ1LzE0NTMxNS01LDIxLSkwNDA1LzU2KTQxMCosNCkwLCwsKS0sLSwpLCwsKv/AABEIAGQA7AMBIgACEQEDEQH/xAAbAAEAAgMBAQAAAAAAAAAAAAAABQYDBAcCAf/EAEQQAAICAQEFBQUEBgYLAQAAAAECAAMRBAUGEiExEyJBUWEjMnGBkRRCobEHUmLR0vBjcnOCksEWFzM0NVNUdKKy4hX/xAAaAQEAAwEBAQAAAAAAAAAAAAAAAwQFAgEG/8QAMBEAAgEDAgIIBgMBAQAAAAAAAAECAwQRITESQQUTUWFxobHwFCKRwdHxQoHhUiP/2gAMAwEAAhEDEQA/AO4xEQBERAEREAREQBERAE1dVtBK+pyfy+JkTvRvRXpKyS2MfUn9Uesq+j3a1+0faahzpaTzWsD2rD1B5L88/CZtW6qSm6dustbvkjQoWicOtrPhj6+BYdXvlWpwHQfiZrJviSeTqfkJ7o/Rfs5R3kssPm1r5P0IEx6r9GGkIzS9tLeBDll+at4fAiVZ2t69VU1LcalgtMPxwv2SGm3sH315ea/wn98m9Lq0tXiRgw9PD0PkZzLX7L1WhYC7DVk4W1c8JPgGH3T/ADkza0G1XqbjrPPxH3XHkf55SrT6Sr21Tq7lZ9f9JavRtOrDjoP8f4dJiamy9pJqKxYnwI8VYdQZtz6SMlNKUdmYMouLcZboRETo5EREAREQBERAEREAREQBERAEREAREQBERAE1toavsq2fyHL4npNmVrfzUlNNy/aP0U/5kStd1XSoymtye2p9bVjDtITdbZf2/VNrLu9VU5ShTzDOPesPng9PXPlOgSI3S0Yp0OnQf8pGP9ZhxN+LGZtrbep0pUWnHHnh6c8Y8z6icUYwtqKy8Lmye5nO4rOMFnGiXcveSRiQ43po9f8Ax/fNdt+dGH4C/e8u7n84+Ot/+0RK0rvaDJzU6ZLEKOoZWBDA9CDOb7T2SdLcauZX3qyepU+B9RzE6Hoto13DNbA46jxHxEgt+1RaVuYgcDYJ9GHT6hZT6TowuLfrI6tap+pc6Oqzo1urfPl38iE3W2oadSqE9y7un0cZKn8x850GcVO2kYdrXz7Jls+BVgw/KdqnHQ05Ok6cv4v1JumKPBUjPt+37ERE2zEEREAREQBERAEREAREQBERAEREAREQBERAEru+aezrJ6cZB+an+GWKaG3dAb6HQe9jK/1l5j8sfOVbyk6tCcFvgsWs1TrRk9jn+p2qyvU3uqltTNj9VWBPyxmdI1eiquXhtRXU+DKCPxnLmAcYPwI8j6/lL1ultbtahUx9pWAp/aUcgw+WAfX4zC6GuFmVGfPY2ulKDUI1IcveSo7b2R9luNYzwHvVk/q+K58weX0m1uotLG3S2oCt54gSBnjVcYz54GR5EHzlt3k2R9ppKj3171Z9R4fAjlOdKxBBGVYHI81ZT+eRILqm7C6VSK+V8vVFi2q/GW7g38y9eT995J1PZs7V4bJC9f6So+I9eX1E6JXYrqGUgggEHwIPMGVvUULtLSK64FyZx6OMcSH9k8vwPhMG5G2Dz0tmQy5KA9Rg95D6g8/r5TUtJK3qdWn8k9Yv7GfdRdxT6xr54aSX3I79JADlah7z9lUPi7//AEJfxKBo9PZrdqAupVNKxewHxsOQij8/gJf5ZsU5cdV/yfoV758MKdLmln6/oRETRM0REQBERAEREAREQBERAEREAREQBERAEREAREQCk737vOjHU0qWU87kA5j+kUePqPn5yC2ftEZDo2COYYHnOpyr7c3BovY2VMaLDzJUAox82r6Z9QRMK96K6yXW0Xh9huWfSMVHqq+3b+TNoN6gR7Vf7y9D8V8PlILefRLxLqqudV3UjoH8/TOPqD5yPv3T2rUcKtVw81s4Sf7rASb3X2bqmqt02r05SpgWVuNDwt44wfgR6j1kHVXVeLoXEfCXY/wTpULd9dRmu9Z5eHbzI7dra32e8cRxW+FfyB+6/wCOD6GS292yGrca2jkylTYB5jkHx+B9PnIHX7qbQqYqlS3r4MrqpI/aVjyP1krTrdrCrsm0ZYcPDzsrzjGME58pxb060KMqFaD01TXJklZ05VY16M466NNpZX9+9i07G1ld9QuRQC/N8deMAKQx8SMAfDE35z3ZX/6unLcGj5Nz4e0rK5xyPvcvCX+hmKgsMEgEjyOOY+s3LWrOpD/0i01v/hiXdBUp5jJNPbDye4iJbKYiIgCIiAIiIAiIgCIiAIiIAiIgCIiAUrbK2W7SFIttRWRPdscAd1jnhBx4Td/0Ms/63Uf43/ikbtrS9rtQVhmTiRAGUkMvdY5BB9Pxmfau72o01TXV6u5ig4irM3MDrjLEZ+IMxYrMqkpRbSb1z9smu3iNOMZJZS0x98Fku11WlqTtrOXdr4mBJZgvU4zz7pMwU716N2CLcpY8gMNz5E+XkDK7tXaj36PTWEAv9qRSOgdl4h8s4H1k1pNRqTYofQIik4Li1CVGDzxwDP18ZcjcOU8R205N7+BUlQUY5lvrzS28TKu+OhPS9fo/7pt6Dbmnv4jVYrcABfqOEHOCc+Hdb6SG3qoVX0nCoGdSgOABkeRnrfPCUKiAKLbq62IAHI5PP5z11qkeNvD4fMKlTlwpZXESKb0aMvwC+vizgc8A/BjyP1m5rdoV0gGxgoZggJzzY9BNLX7A07adquzULwnBwMqQOTZ659ZVLtS77L05PNlvRRk9QjNwgn4ADMTrzpp8aWcZ0/rPqeQowqNcOcZx+PQvGu19dCGy1gqjAJOcDJwOkx6za1NJQWOF7Tkmc97p4+HvL185V96to6p9LYt2lFacu+Lg2Dnl3eEfnMu9ml7WzR1H7/bJ8MouD9QJ5O6fzcC24d8rd45nsLZPh4nvxdj2WeRZ9br66U47GCrkDJz1PQcp7TUoyCwEFSvEG8OHGc/SUG/aNuroC2ZB01btd62KezXP0J/xeUmNo6/s9lVAEBrKqq1yce8gzk+AxnnPI3nFxPGiWfH3t4nrtMcKzq3jw97lh0G06r1LVOHAOCRnkcA45+hE9Va+trGqVgXQKWXnlQ3SVbd6yvT6w012I9dtSEFWDDtKxg9Dyz3jj4Te2Z/xPVf2dH+ckp13JRzu20/o/wAHE6Ki5Y2xleX5JvTa+uwuqMGNbcDjn3W8jGh2hXenHUwZclcjPUdRzkLux/t9b/3A/wDWfNw/91b+2t/MTqFZycV28Xk0czpKKk+zHmmWOIiWSuIiIAiIgCIiAIiIAiIgCIiAVTbOwdW2s+00GsYVQCx5ggEHljHRp4v2PtO8dnddUEPvY8R8AvP4ZE9bR3o1desNK6bipFtCG4Bjwq6guMA82y6Yx6+Ui9B+kO9q3ssqVQtgQHs7RkNTa4yuSQeOpF6/e8JTlZwlnV4e6yWo3U440WVs8E3tbdp/s9NWn4SarltJc8mIySTj9oibekfaPaL2q6bgz3uHtOIDH3cnGc4lfu381Br46aVsyLuHC2AA16eq0lsnkoZ7R68IA585m1O+erVnA0pIXtsNg8L8FC2AABuLPExzy5gYHOSqhGLzF4208CN1m1iSzv5k5vBsuy9tOU4fZ3pY2Tjujrj1mfb2xl1dDVMSucFWHVWHQysU756phXkUqrWWL25r1PY28JThWtfeVjxvzbl7M4zPGu3u11C5s+zAm+6kHs9Rj2SOxOAxJ4iEAx6zt0ovizz3OVUksY5EodDtR6+xeyjhI4WtAfjZfHI6Zx5ATLtXdtjpaqKMeztrcljjIBJY/HJMh9RvvrFawfZ1BWpn7Mpd2iYoW3tHb3SnGSmBzz85s1bx7QtYcNVVYOpNAWxbS6qaxarthgAeHkR4E48JH8NHXOXnQ7+IlpjCwTe9OzLNTpXqr4eI4xxHA5HzmPaWybLL9JYvDilnL5PPBUAcPnzErmzt+tZcbKzQldhtqrqVkt7pexgwtAPgils933Ty6TPpd/bcrXZQeN9OtqFEbgV+CxmFmWyFyijl5853KlGTbfd5PKOY1ZRWF3+awyx7V2SHouWpVV7RzPTibzYyNTd6120q2hDVTSFdck8VnDw9McxyH4yLf9IF9fC92lcJxVqVVc2Hi0/a5XvcPv4A59OR5zW2hvBqbL6WFdo4WyQrWpXwfbWo9sue8eFKiBy5sc93InM6EJvL7vJ5PY1pxWF3+ehP7Y3YHsrNIlaWV2K/6odfFSR/PWeNRszWpq7b6BSVsVF9oXyOEehHiZ93h3lt02r09KKrraQHXgsNijiwWBBx0zywfdOcCVz/AFj6z7O9gpTK3VoM12gFXSxjlOPIINYHXx6Tx28OWnPT6Hqry56+P1JzRbP2lS9roum9q4dgTZyOMcsHp9ZK7r7Ms09BSzh4jY7d05GGxK7Zv9cj5sqVUFasycF/ajNAsFmccPB2jCvHXJkzubvC+sqc2dnxpYFPZhwuDWrjk/PqzD+7FO3jBppvTPmJ13NNNLXHkWCIiWCAREQBERAEREAREQBERAEREAREQBERAExWaZGZWZQWQkoT1UkFSR8iREQDLERAEREAREQBERAPLoCMEAjlyPTlzgIASQBk9T4nw5xEA9REQBERAEREARE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6" descr="data:image/jpeg;base64,/9j/4AAQSkZJRgABAQAAAQABAAD/2wCEAAkGBhAQEBURERIUFBUWFBETFBUXFBQbExIWFRUZFRgVFBUdHjIfGRkvGRISHy8gJCgpOCwuFiAxNTAqNSYrLDUBCQoKDgwOGQ8PGjUjHyM1KTU1KjQ1LzE0NTMxNS01LDIxLSkwNDA1LzU2KTQxMCosNCkwLCwsKS0sLSwpLCwsKv/AABEIAGQA7AMBIgACEQEDEQH/xAAbAAEAAgMBAQAAAAAAAAAAAAAABQYDBAcCAf/EAEQQAAICAQEFBQUEBgYLAQAAAAECAAMRBAUGEiExEyJBUWEjMnGBkRRCobEHUmLR0vBjcnOCksEWFzM0NVNUdKKy4hX/xAAaAQEAAwEBAQAAAAAAAAAAAAAAAwQFAgEG/8QAMBEAAgEDAgIIBgMBAQAAAAAAAAECAwQRITESQQUTUWFxobHwFCKRwdHxQoHhUiP/2gAMAwEAAhEDEQA/AO4xEQBERAEREAREQBERAE1dVtBK+pyfy+JkTvRvRXpKyS2MfUn9Uesq+j3a1+0faahzpaTzWsD2rD1B5L88/CZtW6qSm6dustbvkjQoWicOtrPhj6+BYdXvlWpwHQfiZrJviSeTqfkJ7o/Rfs5R3kssPm1r5P0IEx6r9GGkIzS9tLeBDll+at4fAiVZ2t69VU1LcalgtMPxwv2SGm3sH315ea/wn98m9Lq0tXiRgw9PD0PkZzLX7L1WhYC7DVk4W1c8JPgGH3T/ADkza0G1XqbjrPPxH3XHkf55SrT6Sr21Tq7lZ9f9JavRtOrDjoP8f4dJiamy9pJqKxYnwI8VYdQZtz6SMlNKUdmYMouLcZboRETo5EREAREQBERAEREAREQBERAEREAREQBERAE1toavsq2fyHL4npNmVrfzUlNNy/aP0U/5kStd1XSoymtye2p9bVjDtITdbZf2/VNrLu9VU5ShTzDOPesPng9PXPlOgSI3S0Yp0OnQf8pGP9ZhxN+LGZtrbep0pUWnHHnh6c8Y8z6icUYwtqKy8Lmye5nO4rOMFnGiXcveSRiQ43po9f8Ax/fNdt+dGH4C/e8u7n84+Ot/+0RK0rvaDJzU6ZLEKOoZWBDA9CDOb7T2SdLcauZX3qyepU+B9RzE6Hoto13DNbA46jxHxEgt+1RaVuYgcDYJ9GHT6hZT6TowuLfrI6tap+pc6Oqzo1urfPl38iE3W2oadSqE9y7un0cZKn8x850GcVO2kYdrXz7Jls+BVgw/KdqnHQ05Ok6cv4v1JumKPBUjPt+37ERE2zEEREAREQBERAEREAREQBERAEREAREQBERAEru+aezrJ6cZB+an+GWKaG3dAb6HQe9jK/1l5j8sfOVbyk6tCcFvgsWs1TrRk9jn+p2qyvU3uqltTNj9VWBPyxmdI1eiquXhtRXU+DKCPxnLmAcYPwI8j6/lL1ultbtahUx9pWAp/aUcgw+WAfX4zC6GuFmVGfPY2ulKDUI1IcveSo7b2R9luNYzwHvVk/q+K58weX0m1uotLG3S2oCt54gSBnjVcYz54GR5EHzlt3k2R9ppKj3171Z9R4fAjlOdKxBBGVYHI81ZT+eRILqm7C6VSK+V8vVFi2q/GW7g38y9eT995J1PZs7V4bJC9f6So+I9eX1E6JXYrqGUgggEHwIPMGVvUULtLSK64FyZx6OMcSH9k8vwPhMG5G2Dz0tmQy5KA9Rg95D6g8/r5TUtJK3qdWn8k9Yv7GfdRdxT6xr54aSX3I79JADlah7z9lUPi7//AEJfxKBo9PZrdqAupVNKxewHxsOQij8/gJf5ZsU5cdV/yfoV758MKdLmln6/oRETRM0REQBERAEREAREQBERAEREAREQBERAEREAREQCk737vOjHU0qWU87kA5j+kUePqPn5yC2ftEZDo2COYYHnOpyr7c3BovY2VMaLDzJUAox82r6Z9QRMK96K6yXW0Xh9huWfSMVHqq+3b+TNoN6gR7Vf7y9D8V8PlILefRLxLqqudV3UjoH8/TOPqD5yPv3T2rUcKtVw81s4Sf7rASb3X2bqmqt02r05SpgWVuNDwt44wfgR6j1kHVXVeLoXEfCXY/wTpULd9dRmu9Z5eHbzI7dra32e8cRxW+FfyB+6/wCOD6GS292yGrca2jkylTYB5jkHx+B9PnIHX7qbQqYqlS3r4MrqpI/aVjyP1krTrdrCrsm0ZYcPDzsrzjGME58pxb060KMqFaD01TXJklZ05VY16M466NNpZX9+9i07G1ld9QuRQC/N8deMAKQx8SMAfDE35z3ZX/6unLcGj5Nz4e0rK5xyPvcvCX+hmKgsMEgEjyOOY+s3LWrOpD/0i01v/hiXdBUp5jJNPbDye4iJbKYiIgCIiAIiIAiIgCIiAIiIAiIgCIiAUrbK2W7SFIttRWRPdscAd1jnhBx4Td/0Ms/63Uf43/ikbtrS9rtQVhmTiRAGUkMvdY5BB9Pxmfau72o01TXV6u5ig4irM3MDrjLEZ+IMxYrMqkpRbSb1z9smu3iNOMZJZS0x98Fku11WlqTtrOXdr4mBJZgvU4zz7pMwU716N2CLcpY8gMNz5E+XkDK7tXaj36PTWEAv9qRSOgdl4h8s4H1k1pNRqTYofQIik4Li1CVGDzxwDP18ZcjcOU8R205N7+BUlQUY5lvrzS28TKu+OhPS9fo/7pt6Dbmnv4jVYrcABfqOEHOCc+Hdb6SG3qoVX0nCoGdSgOABkeRnrfPCUKiAKLbq62IAHI5PP5z11qkeNvD4fMKlTlwpZXESKb0aMvwC+vizgc8A/BjyP1m5rdoV0gGxgoZggJzzY9BNLX7A07adquzULwnBwMqQOTZ659ZVLtS77L05PNlvRRk9QjNwgn4ADMTrzpp8aWcZ0/rPqeQowqNcOcZx+PQvGu19dCGy1gqjAJOcDJwOkx6za1NJQWOF7Tkmc97p4+HvL185V96to6p9LYt2lFacu+Lg2Dnl3eEfnMu9ml7WzR1H7/bJ8MouD9QJ5O6fzcC24d8rd45nsLZPh4nvxdj2WeRZ9br66U47GCrkDJz1PQcp7TUoyCwEFSvEG8OHGc/SUG/aNuroC2ZB01btd62KezXP0J/xeUmNo6/s9lVAEBrKqq1yce8gzk+AxnnPI3nFxPGiWfH3t4nrtMcKzq3jw97lh0G06r1LVOHAOCRnkcA45+hE9Va+trGqVgXQKWXnlQ3SVbd6yvT6w012I9dtSEFWDDtKxg9Dyz3jj4Te2Z/xPVf2dH+ckp13JRzu20/o/wAHE6Ki5Y2xleX5JvTa+uwuqMGNbcDjn3W8jGh2hXenHUwZclcjPUdRzkLux/t9b/3A/wDWfNw/91b+2t/MTqFZycV28Xk0czpKKk+zHmmWOIiWSuIiIAiIgCIiAIiIAiIgCIiAVTbOwdW2s+00GsYVQCx5ggEHljHRp4v2PtO8dnddUEPvY8R8AvP4ZE9bR3o1desNK6bipFtCG4Bjwq6guMA82y6Yx6+Ui9B+kO9q3ssqVQtgQHs7RkNTa4yuSQeOpF6/e8JTlZwlnV4e6yWo3U440WVs8E3tbdp/s9NWn4SarltJc8mIySTj9oibekfaPaL2q6bgz3uHtOIDH3cnGc4lfu381Br46aVsyLuHC2AA16eq0lsnkoZ7R68IA585m1O+erVnA0pIXtsNg8L8FC2AABuLPExzy5gYHOSqhGLzF4208CN1m1iSzv5k5vBsuy9tOU4fZ3pY2Tjujrj1mfb2xl1dDVMSucFWHVWHQysU756phXkUqrWWL25r1PY28JThWtfeVjxvzbl7M4zPGu3u11C5s+zAm+6kHs9Rj2SOxOAxJ4iEAx6zt0ovizz3OVUksY5EodDtR6+xeyjhI4WtAfjZfHI6Zx5ATLtXdtjpaqKMeztrcljjIBJY/HJMh9RvvrFawfZ1BWpn7Mpd2iYoW3tHb3SnGSmBzz85s1bx7QtYcNVVYOpNAWxbS6qaxarthgAeHkR4E48JH8NHXOXnQ7+IlpjCwTe9OzLNTpXqr4eI4xxHA5HzmPaWybLL9JYvDilnL5PPBUAcPnzErmzt+tZcbKzQldhtqrqVkt7pexgwtAPgils933Ty6TPpd/bcrXZQeN9OtqFEbgV+CxmFmWyFyijl5853KlGTbfd5PKOY1ZRWF3+awyx7V2SHouWpVV7RzPTibzYyNTd6120q2hDVTSFdck8VnDw9McxyH4yLf9IF9fC92lcJxVqVVc2Hi0/a5XvcPv4A59OR5zW2hvBqbL6WFdo4WyQrWpXwfbWo9sue8eFKiBy5sc93InM6EJvL7vJ5PY1pxWF3+ehP7Y3YHsrNIlaWV2K/6odfFSR/PWeNRszWpq7b6BSVsVF9oXyOEehHiZ93h3lt02r09KKrraQHXgsNijiwWBBx0zywfdOcCVz/AFj6z7O9gpTK3VoM12gFXSxjlOPIINYHXx6Tx28OWnPT6Hqry56+P1JzRbP2lS9roum9q4dgTZyOMcsHp9ZK7r7Ms09BSzh4jY7d05GGxK7Zv9cj5sqVUFasycF/ajNAsFmccPB2jCvHXJkzubvC+sqc2dnxpYFPZhwuDWrjk/PqzD+7FO3jBppvTPmJ13NNNLXHkWCIiWCAREQBERAEREAREQBERAEREAREQBERAExWaZGZWZQWQkoT1UkFSR8iREQDLERAEREAREQBERAPLoCMEAjlyPTlzgIASQBk9T4nw5xEA9REQBERAEREAREQ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http://www.budportal.com.ua/sites/default/files/logos/logo-257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83" y="2857585"/>
            <a:ext cx="2809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51230"/>
            <a:ext cx="2952328" cy="6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На главную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575" y="5229200"/>
            <a:ext cx="9144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home.agh.edu.pl/~schwabe/images/AGH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416" y="4869160"/>
            <a:ext cx="728737" cy="14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www.slavic-center.com.ua/img/cms/opol%20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321" y="5119663"/>
            <a:ext cx="1052512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6718" y="314704"/>
            <a:ext cx="8334000" cy="611968"/>
          </a:xfrm>
        </p:spPr>
        <p:txBody>
          <a:bodyPr/>
          <a:lstStyle/>
          <a:p>
            <a:pPr algn="ctr"/>
            <a:r>
              <a:rPr lang="en-GB" dirty="0" smtClean="0"/>
              <a:t>Local project team.</a:t>
            </a:r>
            <a:endParaRPr lang="en-GB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4687036"/>
              </p:ext>
            </p:extLst>
          </p:nvPr>
        </p:nvGraphicFramePr>
        <p:xfrm>
          <a:off x="323528" y="3140968"/>
          <a:ext cx="1909911" cy="3708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9099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Zoia</a:t>
                      </a:r>
                      <a:r>
                        <a:rPr lang="en-US" sz="1400" b="1" i="1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1" kern="120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Duriagina</a:t>
                      </a:r>
                      <a:endParaRPr lang="uk-UA" sz="1400" b="1" i="1" kern="1200" noProof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1" name="Picture 5" descr="D:\Документи\Для Зої Антонівної\Фото\Дурягі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142875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Документи\Для Зої Антонівної\Фото\Плеша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142875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Документи\Для Зої Антонівної\Фото\Богу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9139" y="1124744"/>
            <a:ext cx="142875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1972606"/>
              </p:ext>
            </p:extLst>
          </p:nvPr>
        </p:nvGraphicFramePr>
        <p:xfrm>
          <a:off x="3575448" y="3171622"/>
          <a:ext cx="1837678" cy="3708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8376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Eduard </a:t>
                      </a:r>
                      <a:r>
                        <a:rPr lang="en-US" sz="1400" b="1" i="1" kern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Pleshakov</a:t>
                      </a:r>
                      <a:endParaRPr lang="uk-UA" sz="1400" b="1" i="1" kern="1200" baseline="0" noProof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1675119"/>
              </p:ext>
            </p:extLst>
          </p:nvPr>
        </p:nvGraphicFramePr>
        <p:xfrm>
          <a:off x="6660232" y="3171622"/>
          <a:ext cx="1837678" cy="3708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8376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Lidia </a:t>
                      </a:r>
                      <a:r>
                        <a:rPr lang="en-US" sz="1400" b="1" i="1" kern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Bohun</a:t>
                      </a:r>
                      <a:endParaRPr lang="uk-UA" sz="1400" b="1" i="1" kern="1200" baseline="0" noProof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9113726"/>
              </p:ext>
            </p:extLst>
          </p:nvPr>
        </p:nvGraphicFramePr>
        <p:xfrm>
          <a:off x="1974282" y="5805264"/>
          <a:ext cx="1837678" cy="3708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8376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Vasyl</a:t>
                      </a:r>
                      <a:r>
                        <a:rPr lang="en-US" sz="1400" b="1" i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1" kern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Pidkova</a:t>
                      </a:r>
                      <a:endParaRPr lang="uk-UA" sz="1400" b="1" i="1" kern="1200" baseline="0" noProof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D:\Документи\Для Зої Антонівної\Фото\Підк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903" y="3741045"/>
            <a:ext cx="1432437" cy="190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окументи\Для Зої Антонівної\Фото\Ольшевсь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126" y="3741045"/>
            <a:ext cx="142875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2869020"/>
              </p:ext>
            </p:extLst>
          </p:nvPr>
        </p:nvGraphicFramePr>
        <p:xfrm>
          <a:off x="5208662" y="5805264"/>
          <a:ext cx="1837678" cy="3708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8376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Svitlana</a:t>
                      </a:r>
                      <a:r>
                        <a:rPr lang="en-US" sz="1400" b="1" i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1" kern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Olshevska</a:t>
                      </a:r>
                      <a:endParaRPr lang="uk-UA" sz="1400" b="1" i="1" kern="1200" baseline="0" noProof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Contacts.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540000" y="1772816"/>
            <a:ext cx="7992440" cy="4005184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err="1" smtClean="0"/>
              <a:t>Lviv</a:t>
            </a:r>
            <a:r>
              <a:rPr lang="en-GB" sz="1600" b="1" dirty="0" smtClean="0"/>
              <a:t> Polytechnic National University</a:t>
            </a:r>
          </a:p>
          <a:p>
            <a:pPr marL="0" indent="0">
              <a:buNone/>
            </a:pPr>
            <a:r>
              <a:rPr lang="en-GB" sz="1600" dirty="0" smtClean="0"/>
              <a:t>Institute of Engineering Mechanics and Transport</a:t>
            </a:r>
          </a:p>
          <a:p>
            <a:pPr marL="0" indent="0">
              <a:buNone/>
            </a:pPr>
            <a:r>
              <a:rPr lang="en-GB" sz="1600" dirty="0" smtClean="0"/>
              <a:t>Department </a:t>
            </a:r>
            <a:r>
              <a:rPr lang="en-GB" sz="1600" dirty="0"/>
              <a:t>of </a:t>
            </a:r>
            <a:r>
              <a:rPr lang="en-GB" sz="1600" dirty="0" smtClean="0"/>
              <a:t>A</a:t>
            </a:r>
            <a:r>
              <a:rPr lang="nl-BE" sz="1600" dirty="0" smtClean="0"/>
              <a:t>pplied Materials Science </a:t>
            </a:r>
            <a:r>
              <a:rPr lang="nl-BE" sz="1600" dirty="0"/>
              <a:t>and </a:t>
            </a:r>
            <a:r>
              <a:rPr lang="nl-BE" sz="1600" dirty="0" smtClean="0"/>
              <a:t>Materials Engineering</a:t>
            </a:r>
          </a:p>
          <a:p>
            <a:pPr marL="0" indent="0">
              <a:buNone/>
            </a:pPr>
            <a:endParaRPr lang="nl-BE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b="1" dirty="0" smtClean="0"/>
              <a:t>Head of </a:t>
            </a:r>
            <a:r>
              <a:rPr lang="en-GB" sz="1600" b="1" dirty="0"/>
              <a:t>the </a:t>
            </a:r>
            <a:r>
              <a:rPr lang="en-GB" sz="1600" b="1" dirty="0" smtClean="0"/>
              <a:t>AMSME Department,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1" smtClean="0"/>
              <a:t>Dc. </a:t>
            </a:r>
            <a:r>
              <a:rPr lang="en-GB" sz="1600" b="1" dirty="0" smtClean="0"/>
              <a:t>of </a:t>
            </a:r>
            <a:r>
              <a:rPr lang="en-GB" sz="1600" b="1" dirty="0" err="1" smtClean="0"/>
              <a:t>Scs</a:t>
            </a:r>
            <a:r>
              <a:rPr lang="en-GB" sz="1600" b="1" dirty="0" smtClean="0"/>
              <a:t>., </a:t>
            </a:r>
            <a:r>
              <a:rPr lang="en-GB" sz="1600" b="1" dirty="0" err="1" smtClean="0"/>
              <a:t>Prof.</a:t>
            </a:r>
            <a:endParaRPr lang="en-GB" sz="1600" b="1" dirty="0" smtClean="0"/>
          </a:p>
          <a:p>
            <a:pPr marL="0" indent="0">
              <a:buNone/>
            </a:pPr>
            <a:r>
              <a:rPr lang="en-GB" sz="1600" b="1" dirty="0" err="1" smtClean="0"/>
              <a:t>Zoia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Duriagina</a:t>
            </a:r>
            <a:endParaRPr lang="en-GB" sz="1600" b="1" dirty="0" smtClean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Phone: +38 (067) 759-75-21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Home Tel.: +38 (032) 251-47-25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E-mail: </a:t>
            </a:r>
            <a:r>
              <a:rPr lang="en-GB" sz="1600" dirty="0" smtClean="0">
                <a:hlinkClick r:id="rId2"/>
              </a:rPr>
              <a:t>zduriagina@ukr.net</a:t>
            </a:r>
            <a:endParaRPr lang="en-GB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Fax: +38 (032) 237-50-89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5 </a:t>
            </a:r>
            <a:r>
              <a:rPr lang="en-GB" sz="1600" dirty="0" err="1" smtClean="0"/>
              <a:t>Ustyianovycha</a:t>
            </a:r>
            <a:r>
              <a:rPr lang="en-GB" sz="1600" dirty="0" smtClean="0"/>
              <a:t> str., </a:t>
            </a:r>
            <a:r>
              <a:rPr lang="en-GB" sz="1600" dirty="0" err="1" smtClean="0"/>
              <a:t>Lviv</a:t>
            </a:r>
            <a:r>
              <a:rPr lang="en-GB" sz="1600" dirty="0" smtClean="0"/>
              <a:t>, 79013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Leuven-Liggend-Achtergrond Wit">
  <a:themeElements>
    <a:clrScheme name="Aangepast 3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890</TotalTime>
  <Words>481</Words>
  <Application>Microsoft Office PowerPoint</Application>
  <PresentationFormat>Diavoorstelling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KU Leuven-Liggend-Achtergrond Wit</vt:lpstr>
      <vt:lpstr>  P13 – Lviv Polytechnic National University  Applied materials science and materials engineering  </vt:lpstr>
      <vt:lpstr>University: facts and figures</vt:lpstr>
      <vt:lpstr>University: facts and figures</vt:lpstr>
      <vt:lpstr>University structure</vt:lpstr>
      <vt:lpstr>Department of applied materials science and materials engineering</vt:lpstr>
      <vt:lpstr>Department of applied materials science and materials engineering</vt:lpstr>
      <vt:lpstr>Stakeholders interested in the project outcomes/activities:</vt:lpstr>
      <vt:lpstr>Local project team.</vt:lpstr>
      <vt:lpstr>Contacts.</vt:lpstr>
    </vt:vector>
  </TitlesOfParts>
  <Company>KULeuven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 Arras</dc:creator>
  <dc:description>MMATENG</dc:description>
  <cp:lastModifiedBy>Peter Arras</cp:lastModifiedBy>
  <cp:revision>73</cp:revision>
  <dcterms:created xsi:type="dcterms:W3CDTF">2012-07-10T07:57:57Z</dcterms:created>
  <dcterms:modified xsi:type="dcterms:W3CDTF">2014-03-04T09:58:10Z</dcterms:modified>
</cp:coreProperties>
</file>