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4" r:id="rId4"/>
    <p:sldId id="260" r:id="rId5"/>
    <p:sldId id="262" r:id="rId6"/>
    <p:sldId id="261" r:id="rId7"/>
    <p:sldId id="263" r:id="rId8"/>
    <p:sldId id="257" r:id="rId9"/>
    <p:sldId id="258" r:id="rId10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16E8A"/>
    <a:srgbClr val="177E9D"/>
    <a:srgbClr val="00407A"/>
    <a:srgbClr val="278E74"/>
    <a:srgbClr val="3BBB99"/>
    <a:srgbClr val="1D8DB0"/>
    <a:srgbClr val="147694"/>
    <a:srgbClr val="86BC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4" autoAdjust="0"/>
    <p:restoredTop sz="94656" autoAdjust="0"/>
  </p:normalViewPr>
  <p:slideViewPr>
    <p:cSldViewPr snapToObjects="1">
      <p:cViewPr>
        <p:scale>
          <a:sx n="65" d="100"/>
          <a:sy n="65" d="100"/>
        </p:scale>
        <p:origin x="-1398" y="-246"/>
      </p:cViewPr>
      <p:guideLst>
        <p:guide orient="horz" pos="2296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7DF06F-1512-479B-BA3B-6DFF43FDB446}" type="datetimeFigureOut">
              <a:rPr lang="nl-BE"/>
              <a:pPr>
                <a:defRPr/>
              </a:pPr>
              <a:t>8/04/2014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4A0994-33BF-4A4C-9388-5C2C222E26FE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BAC822-7E94-47E0-BF4E-374753F1997A}" type="datetimeFigureOut">
              <a:rPr lang="nl-BE"/>
              <a:pPr>
                <a:defRPr/>
              </a:pPr>
              <a:t>8/04/2014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39750" y="4319588"/>
            <a:ext cx="5761038" cy="4140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BE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1B97DA-21F7-4B5B-891C-1BCA05F293C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6A0516-12CE-4D18-A57C-DD4BE583B136}" type="slidenum">
              <a:rPr lang="nl-B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B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43EC1D-8E41-4A92-9A45-D9E3171B5156}" type="slidenum">
              <a:rPr lang="nl-B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B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32A0E9-C830-4B9F-97D7-80841921DC0A}" type="slidenum">
              <a:rPr lang="nl-B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B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4"/>
          <p:cNvSpPr/>
          <p:nvPr userDrawn="1"/>
        </p:nvSpPr>
        <p:spPr bwMode="auto">
          <a:xfrm>
            <a:off x="0" y="647700"/>
            <a:ext cx="9144000" cy="6227763"/>
          </a:xfrm>
          <a:prstGeom prst="rect">
            <a:avLst/>
          </a:prstGeom>
          <a:gradFill flip="none" rotWithShape="1">
            <a:gsLst>
              <a:gs pos="0">
                <a:srgbClr val="3BBB99"/>
              </a:gs>
              <a:gs pos="100000">
                <a:srgbClr val="278E7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nl-NL">
              <a:latin typeface="+mn-lt"/>
              <a:ea typeface="Arial" pitchFamily="-109" charset="0"/>
              <a:cs typeface="Arial" pitchFamily="-109" charset="0"/>
            </a:endParaRPr>
          </a:p>
        </p:txBody>
      </p:sp>
      <p:pic>
        <p:nvPicPr>
          <p:cNvPr id="6" name="Afbeelding 7" descr="mmateng-logo1-bi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78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eacea.ec.europa.eu/about/logos/eu_flag_programme/Tempus/eu_flag_tempus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64475" y="0"/>
            <a:ext cx="1279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6"/>
          <p:cNvSpPr txBox="1"/>
          <p:nvPr userDrawn="1"/>
        </p:nvSpPr>
        <p:spPr>
          <a:xfrm>
            <a:off x="1835150" y="185738"/>
            <a:ext cx="58134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i="1" dirty="0">
                <a:latin typeface="+mn-lt"/>
                <a:cs typeface="+mn-cs"/>
              </a:rPr>
              <a:t>Modernization of two cycles (MA, BA) of competence-based curricula in Material  Engineering according to the best experience of Bologna Process</a:t>
            </a:r>
            <a:endParaRPr lang="en-GB" sz="1200" dirty="0">
              <a:latin typeface="+mn-lt"/>
              <a:cs typeface="+mn-cs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067918" y="1114400"/>
            <a:ext cx="5580000" cy="303468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BE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2067918" y="5517232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nl-BE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179512" y="1114400"/>
            <a:ext cx="1511720" cy="1882552"/>
          </a:xfr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nl-BE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40000" y="1772816"/>
            <a:ext cx="8334000" cy="4428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40000" y="1772816"/>
            <a:ext cx="4038600" cy="40051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5400" y="1772816"/>
            <a:ext cx="4038600" cy="40051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672041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0000" y="2420888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24000" y="1669881"/>
            <a:ext cx="403920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24000" y="2420888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6" y="836715"/>
            <a:ext cx="3008313" cy="895100"/>
          </a:xfrm>
        </p:spPr>
        <p:txBody>
          <a:bodyPr anchor="t"/>
          <a:lstStyle>
            <a:lvl1pPr algn="l">
              <a:defRPr sz="2000" b="1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61913" y="831812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552" y="1731812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58000"/>
            <a:ext cx="8334000" cy="540000"/>
          </a:xfrm>
        </p:spPr>
        <p:txBody>
          <a:bodyPr anchor="t">
            <a:noAutofit/>
          </a:bodyPr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764704"/>
            <a:ext cx="83340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nl-BE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40000" y="562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6372225"/>
            <a:ext cx="9144000" cy="550863"/>
          </a:xfrm>
          <a:prstGeom prst="rect">
            <a:avLst/>
          </a:prstGeom>
          <a:gradFill flip="none" rotWithShape="1">
            <a:gsLst>
              <a:gs pos="0">
                <a:srgbClr val="3BBB99"/>
              </a:gs>
              <a:gs pos="100000">
                <a:srgbClr val="278E7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nl-NL">
              <a:latin typeface="+mn-lt"/>
              <a:ea typeface="Arial" pitchFamily="-109" charset="0"/>
              <a:cs typeface="Arial" pitchFamily="-109" charset="0"/>
            </a:endParaRPr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39750" y="690563"/>
            <a:ext cx="83343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en typ de titel</a:t>
            </a:r>
            <a:endParaRPr lang="nl-BE" smtClean="0"/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39750" y="1916113"/>
            <a:ext cx="833437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en typ de tekst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smtClean="0"/>
          </a:p>
        </p:txBody>
      </p:sp>
      <p:pic>
        <p:nvPicPr>
          <p:cNvPr id="1029" name="Afbeelding 9" descr="mmateng-logo1-big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5478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" descr="http://eacea.ec.europa.eu/about/logos/eu_flag_programme/Tempus/eu_flag_tempus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864475" y="0"/>
            <a:ext cx="1279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85"/>
          <p:cNvSpPr txBox="1">
            <a:spLocks/>
          </p:cNvSpPr>
          <p:nvPr userDrawn="1"/>
        </p:nvSpPr>
        <p:spPr>
          <a:xfrm>
            <a:off x="0" y="6461125"/>
            <a:ext cx="360363" cy="461963"/>
          </a:xfrm>
          <a:prstGeom prst="rect">
            <a:avLst/>
          </a:prstGeom>
          <a:solidFill>
            <a:srgbClr val="00A0AE"/>
          </a:solidFill>
        </p:spPr>
        <p:txBody>
          <a:bodyPr wrap="none" lIns="0" tIns="108000" rIns="0" bIns="0" anchor="ctr"/>
          <a:lstStyle>
            <a:defPPr>
              <a:defRPr lang="ru-RU"/>
            </a:defPPr>
            <a:lvl1pPr marL="0" algn="ctr" defTabSz="914400" rtl="0" eaLnBrk="1" latinLnBrk="0" hangingPunct="1">
              <a:defRPr sz="2000" b="0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CEFC76A-9499-46B6-B10F-9310959B28C2}" type="slidenum">
              <a:rPr lang="nl-BE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BE" dirty="0"/>
          </a:p>
        </p:txBody>
      </p:sp>
      <p:sp>
        <p:nvSpPr>
          <p:cNvPr id="14" name="TextBox 11"/>
          <p:cNvSpPr txBox="1"/>
          <p:nvPr userDrawn="1"/>
        </p:nvSpPr>
        <p:spPr>
          <a:xfrm>
            <a:off x="360363" y="6461125"/>
            <a:ext cx="2549525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cs typeface="+mn-cs"/>
              </a:rPr>
              <a:t>KU Leuven – Campus De </a:t>
            </a:r>
            <a:r>
              <a:rPr lang="en-US" sz="1200" b="1" dirty="0" err="1">
                <a:solidFill>
                  <a:srgbClr val="0070C0"/>
                </a:solidFill>
                <a:latin typeface="+mn-lt"/>
                <a:cs typeface="+mn-cs"/>
              </a:rPr>
              <a:t>Nayer</a:t>
            </a:r>
            <a:r>
              <a:rPr lang="en-US" sz="1200" b="1" dirty="0">
                <a:solidFill>
                  <a:srgbClr val="0070C0"/>
                </a:solidFill>
                <a:latin typeface="+mn-lt"/>
                <a:cs typeface="+mn-cs"/>
              </a:rPr>
              <a:t>, </a:t>
            </a:r>
            <a:br>
              <a:rPr lang="en-US" sz="1200" b="1" dirty="0">
                <a:solidFill>
                  <a:srgbClr val="0070C0"/>
                </a:solidFill>
                <a:latin typeface="+mn-lt"/>
                <a:cs typeface="+mn-cs"/>
              </a:rPr>
            </a:br>
            <a:r>
              <a:rPr lang="en-US" sz="1200" b="1" dirty="0">
                <a:solidFill>
                  <a:srgbClr val="0070C0"/>
                </a:solidFill>
                <a:latin typeface="+mn-lt"/>
                <a:cs typeface="+mn-cs"/>
              </a:rPr>
              <a:t>10 -11 March,  2014</a:t>
            </a:r>
            <a:endParaRPr lang="ru-RU" sz="12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9pPr>
    </p:titleStyle>
    <p:bodyStyle>
      <a:lvl1pPr marL="358775" indent="-358775" algn="l" rtl="0" fontAlgn="base">
        <a:spcBef>
          <a:spcPts val="575"/>
        </a:spcBef>
        <a:spcAft>
          <a:spcPct val="0"/>
        </a:spcAft>
        <a:buSzPct val="110000"/>
        <a:buFont typeface="Arial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19138" indent="-360363" algn="l" rtl="0" fontAlgn="base">
        <a:spcBef>
          <a:spcPts val="575"/>
        </a:spcBef>
        <a:spcAft>
          <a:spcPct val="0"/>
        </a:spcAft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89013" indent="-2698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79388" algn="l" rtl="0" fontAlgn="base">
        <a:spcBef>
          <a:spcPts val="375"/>
        </a:spcBef>
        <a:spcAft>
          <a:spcPct val="0"/>
        </a:spcAft>
        <a:buSzPct val="80000"/>
        <a:buFont typeface="Arial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rtl="0" fontAlgn="base">
        <a:spcBef>
          <a:spcPts val="375"/>
        </a:spcBef>
        <a:spcAft>
          <a:spcPct val="0"/>
        </a:spcAft>
        <a:buFont typeface="Arial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@mail.ru" TargetMode="External"/><Relationship Id="rId2" Type="http://schemas.openxmlformats.org/officeDocument/2006/relationships/hyperlink" Target="mailto:koptsev2002@mail.r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30438" y="1484313"/>
            <a:ext cx="6913562" cy="3035300"/>
          </a:xfrm>
        </p:spPr>
        <p:txBody>
          <a:bodyPr rtlCol="0"/>
          <a:lstStyle/>
          <a:p>
            <a:pPr>
              <a:defRPr/>
            </a:pP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P12 –</a:t>
            </a:r>
            <a:r>
              <a:rPr lang="fr-FR" dirty="0" smtClean="0"/>
              <a:t>Magnitogorsk </a:t>
            </a:r>
            <a:br>
              <a:rPr lang="fr-FR" dirty="0" smtClean="0"/>
            </a:br>
            <a:r>
              <a:rPr lang="fr-FR" dirty="0" smtClean="0"/>
              <a:t>State Technical </a:t>
            </a:r>
            <a:r>
              <a:rPr lang="en-US" dirty="0" smtClean="0"/>
              <a:t>University named after G.I. Nosov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dirty="0" smtClean="0"/>
              <a:t/>
            </a:r>
            <a:br>
              <a:rPr dirty="0" smtClean="0"/>
            </a:br>
            <a:endParaRPr sz="2800" dirty="0"/>
          </a:p>
        </p:txBody>
      </p:sp>
      <p:sp>
        <p:nvSpPr>
          <p:cNvPr id="12290" name="Ondertitel 2"/>
          <p:cNvSpPr>
            <a:spLocks noGrp="1"/>
          </p:cNvSpPr>
          <p:nvPr>
            <p:ph type="subTitle" idx="1"/>
          </p:nvPr>
        </p:nvSpPr>
        <p:spPr>
          <a:xfrm>
            <a:off x="2230438" y="5516563"/>
            <a:ext cx="5580062" cy="10810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nl-BE" smtClean="0">
                <a:latin typeface="Arial" charset="0"/>
                <a:cs typeface="Arial" charset="0"/>
              </a:rPr>
              <a:t>Alexey Korchunov</a:t>
            </a:r>
          </a:p>
        </p:txBody>
      </p:sp>
      <p:pic>
        <p:nvPicPr>
          <p:cNvPr id="12291" name="Рисунок 6" descr="Рисунок1.jpg"/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8405" b="8405"/>
          <a:stretch>
            <a:fillRect/>
          </a:stretch>
        </p:blipFill>
        <p:spPr>
          <a:xfrm>
            <a:off x="179388" y="1114425"/>
            <a:ext cx="1511300" cy="2601913"/>
          </a:xfrm>
        </p:spPr>
      </p:pic>
      <p:sp>
        <p:nvSpPr>
          <p:cNvPr id="12292" name="Ondertitel 2"/>
          <p:cNvSpPr txBox="1">
            <a:spLocks/>
          </p:cNvSpPr>
          <p:nvPr/>
        </p:nvSpPr>
        <p:spPr bwMode="auto">
          <a:xfrm>
            <a:off x="2230438" y="3897313"/>
            <a:ext cx="6392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SzPct val="110000"/>
            </a:pPr>
            <a:r>
              <a:rPr lang="en-US" sz="2800">
                <a:solidFill>
                  <a:schemeClr val="bg1"/>
                </a:solidFill>
              </a:rPr>
              <a:t>Foundry and Materials Science Department</a:t>
            </a:r>
            <a:endParaRPr lang="nl-BE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334375" cy="1223963"/>
          </a:xfrm>
        </p:spPr>
        <p:txBody>
          <a:bodyPr/>
          <a:lstStyle/>
          <a:p>
            <a:r>
              <a:rPr lang="fr-FR" sz="2800" smtClean="0">
                <a:latin typeface="Arial" charset="0"/>
                <a:cs typeface="Arial" charset="0"/>
              </a:rPr>
              <a:t>Magnitogorsk State Technical </a:t>
            </a:r>
            <a:r>
              <a:rPr lang="en-US" sz="2800" smtClean="0">
                <a:latin typeface="Arial" charset="0"/>
                <a:cs typeface="Arial" charset="0"/>
              </a:rPr>
              <a:t>University</a:t>
            </a:r>
            <a:br>
              <a:rPr lang="en-US" sz="2800" smtClean="0">
                <a:latin typeface="Arial" charset="0"/>
                <a:cs typeface="Arial" charset="0"/>
              </a:rPr>
            </a:br>
            <a:r>
              <a:rPr lang="en-US" sz="2800" smtClean="0">
                <a:latin typeface="Arial" charset="0"/>
                <a:cs typeface="Arial" charset="0"/>
              </a:rPr>
              <a:t>named after G.I. Nosov</a:t>
            </a:r>
            <a:r>
              <a:rPr lang="en-GB" sz="2800" smtClean="0">
                <a:latin typeface="Arial" charset="0"/>
                <a:cs typeface="Arial" charset="0"/>
              </a:rPr>
              <a:t>: fact and figures</a:t>
            </a:r>
          </a:p>
        </p:txBody>
      </p:sp>
      <p:sp>
        <p:nvSpPr>
          <p:cNvPr id="13314" name="Tijdelijke aanduiding voor inhoud 2"/>
          <p:cNvSpPr>
            <a:spLocks noGrp="1"/>
          </p:cNvSpPr>
          <p:nvPr>
            <p:ph idx="1"/>
          </p:nvPr>
        </p:nvSpPr>
        <p:spPr>
          <a:xfrm>
            <a:off x="539750" y="1916113"/>
            <a:ext cx="8334375" cy="367347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00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r>
              <a:rPr lang="en-US" sz="2000" smtClean="0">
                <a:solidFill>
                  <a:schemeClr val="accent2"/>
                </a:solidFill>
                <a:latin typeface="Arial" charset="0"/>
                <a:cs typeface="Arial" charset="0"/>
              </a:rPr>
              <a:t>Founded in 1934 as Magnitogorsk Institute of Mining and Metallurgy</a:t>
            </a:r>
          </a:p>
          <a:p>
            <a:r>
              <a:rPr lang="en-US" sz="2000" smtClean="0">
                <a:solidFill>
                  <a:schemeClr val="accent2"/>
                </a:solidFill>
                <a:latin typeface="Arial" charset="0"/>
                <a:cs typeface="Arial" charset="0"/>
              </a:rPr>
              <a:t>More than 15000 students</a:t>
            </a:r>
          </a:p>
          <a:p>
            <a:r>
              <a:rPr lang="en-US" sz="2000" smtClean="0">
                <a:solidFill>
                  <a:schemeClr val="accent2"/>
                </a:solidFill>
                <a:latin typeface="Arial" charset="0"/>
                <a:cs typeface="Arial" charset="0"/>
              </a:rPr>
              <a:t>More than 1200 staff members </a:t>
            </a:r>
          </a:p>
          <a:p>
            <a:r>
              <a:rPr lang="en-US" sz="2000" smtClean="0">
                <a:solidFill>
                  <a:schemeClr val="accent2"/>
                </a:solidFill>
                <a:latin typeface="Arial" charset="0"/>
                <a:cs typeface="Arial" charset="0"/>
              </a:rPr>
              <a:t>Work according to the principles of ISO and IQNET</a:t>
            </a:r>
            <a:endParaRPr lang="fr-FR" sz="200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1331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624388"/>
            <a:ext cx="14684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646613"/>
            <a:ext cx="151288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539750" y="2349500"/>
            <a:ext cx="8334375" cy="34559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chemeClr val="accent2"/>
                </a:solidFill>
                <a:latin typeface="Arial" charset="0"/>
                <a:cs typeface="Arial" charset="0"/>
              </a:rPr>
              <a:t>Distribution:</a:t>
            </a:r>
          </a:p>
          <a:p>
            <a:r>
              <a:rPr lang="en-US" smtClean="0">
                <a:solidFill>
                  <a:srgbClr val="116E8A"/>
                </a:solidFill>
                <a:latin typeface="Arial" charset="0"/>
                <a:cs typeface="Arial" charset="0"/>
              </a:rPr>
              <a:t>5 Specialist's Degree </a:t>
            </a:r>
          </a:p>
          <a:p>
            <a:r>
              <a:rPr lang="en-US" smtClean="0">
                <a:solidFill>
                  <a:srgbClr val="116E8A"/>
                </a:solidFill>
                <a:latin typeface="Arial" charset="0"/>
                <a:cs typeface="Arial" charset="0"/>
              </a:rPr>
              <a:t>31 Bachelor's Degree</a:t>
            </a:r>
          </a:p>
          <a:p>
            <a:r>
              <a:rPr lang="en-US" smtClean="0">
                <a:solidFill>
                  <a:srgbClr val="116E8A"/>
                </a:solidFill>
                <a:latin typeface="Arial" charset="0"/>
                <a:cs typeface="Arial" charset="0"/>
              </a:rPr>
              <a:t>16 Master's Degree</a:t>
            </a:r>
          </a:p>
          <a:p>
            <a:r>
              <a:rPr lang="en-US" smtClean="0">
                <a:solidFill>
                  <a:srgbClr val="116E8A"/>
                </a:solidFill>
                <a:latin typeface="Arial" charset="0"/>
                <a:cs typeface="Arial" charset="0"/>
              </a:rPr>
              <a:t>27 Postgraduate Degree educational programs</a:t>
            </a:r>
          </a:p>
          <a:p>
            <a:pPr>
              <a:buFont typeface="Arial" charset="0"/>
              <a:buNone/>
            </a:pPr>
            <a:endParaRPr lang="en-US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smtClean="0">
                <a:latin typeface="Arial" charset="0"/>
                <a:cs typeface="Arial" charset="0"/>
              </a:rPr>
              <a:t>Magnitogorsk State Technical </a:t>
            </a:r>
            <a:r>
              <a:rPr lang="en-US" sz="2800" smtClean="0">
                <a:latin typeface="Arial" charset="0"/>
                <a:cs typeface="Arial" charset="0"/>
              </a:rPr>
              <a:t>University </a:t>
            </a:r>
            <a:br>
              <a:rPr lang="en-US" sz="2800" smtClean="0">
                <a:latin typeface="Arial" charset="0"/>
                <a:cs typeface="Arial" charset="0"/>
              </a:rPr>
            </a:br>
            <a:r>
              <a:rPr lang="en-US" sz="2800" smtClean="0">
                <a:latin typeface="Arial" charset="0"/>
                <a:cs typeface="Arial" charset="0"/>
              </a:rPr>
              <a:t>named after G.I. Nosov</a:t>
            </a:r>
            <a:r>
              <a:rPr lang="en-GB" sz="2800" smtClean="0">
                <a:latin typeface="Arial" charset="0"/>
                <a:cs typeface="Arial" charset="0"/>
              </a:rPr>
              <a:t>: fact and figures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4"/>
          <p:cNvSpPr txBox="1">
            <a:spLocks noChangeArrowheads="1"/>
          </p:cNvSpPr>
          <p:nvPr/>
        </p:nvSpPr>
        <p:spPr bwMode="auto">
          <a:xfrm>
            <a:off x="6372225" y="1498600"/>
            <a:ext cx="2297113" cy="3857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200" b="1">
                <a:solidFill>
                  <a:schemeClr val="accent2"/>
                </a:solidFill>
              </a:rPr>
              <a:t>2 Branches</a:t>
            </a:r>
            <a:endParaRPr lang="ru-RU" sz="1200">
              <a:solidFill>
                <a:schemeClr val="accent2"/>
              </a:solidFill>
            </a:endParaRPr>
          </a:p>
        </p:txBody>
      </p:sp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3132138" y="1498600"/>
            <a:ext cx="2297112" cy="3857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200" b="1">
                <a:solidFill>
                  <a:schemeClr val="accent2"/>
                </a:solidFill>
              </a:rPr>
              <a:t>8 Institutes</a:t>
            </a:r>
            <a:endParaRPr lang="ru-RU" sz="1200">
              <a:solidFill>
                <a:schemeClr val="accent2"/>
              </a:solidFill>
            </a:endParaRP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250825" y="1498600"/>
            <a:ext cx="2297113" cy="3857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200" b="1">
                <a:solidFill>
                  <a:schemeClr val="accent2"/>
                </a:solidFill>
              </a:rPr>
              <a:t>2 Faculties</a:t>
            </a:r>
            <a:endParaRPr lang="ru-RU" sz="1200">
              <a:solidFill>
                <a:schemeClr val="accent2"/>
              </a:solidFill>
            </a:endParaRPr>
          </a:p>
        </p:txBody>
      </p:sp>
      <p:sp>
        <p:nvSpPr>
          <p:cNvPr id="16388" name="Titel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334375" cy="900113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University structure</a:t>
            </a: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843213" y="1884363"/>
            <a:ext cx="2916237" cy="4476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Metallurgy, Mechanical Engineering and Materials Processing </a:t>
            </a:r>
          </a:p>
          <a:p>
            <a:pPr>
              <a:defRPr/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843213" y="2916238"/>
            <a:ext cx="2916237" cy="3508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Power Engineering and Automated Systems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843213" y="3843338"/>
            <a:ext cx="2916237" cy="3603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000" b="1" dirty="0" err="1">
                <a:latin typeface="Arial" pitchFamily="34" charset="0"/>
                <a:cs typeface="Arial" pitchFamily="34" charset="0"/>
              </a:rPr>
              <a:t>Economics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Management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843213" y="2438400"/>
            <a:ext cx="2916237" cy="3667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Mining Engineering and Transport </a:t>
            </a:r>
          </a:p>
          <a:p>
            <a:pPr>
              <a:spcAft>
                <a:spcPts val="1000"/>
              </a:spcAft>
              <a:defRPr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843213" y="3398838"/>
            <a:ext cx="2916237" cy="3016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Civil Engineering, Architecture and Arts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2843213" y="4311650"/>
            <a:ext cx="2916237" cy="3238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Scientific research Institute of </a:t>
            </a:r>
            <a:r>
              <a:rPr lang="en-US" sz="1050" b="1" dirty="0" err="1">
                <a:latin typeface="Arial" pitchFamily="34" charset="0"/>
                <a:cs typeface="Arial" pitchFamily="34" charset="0"/>
              </a:rPr>
              <a:t>nanosteels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250825" y="1884363"/>
            <a:ext cx="2387600" cy="6826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050" b="1" dirty="0" err="1">
                <a:latin typeface="Arial" pitchFamily="34" charset="0"/>
                <a:cs typeface="Arial" pitchFamily="34" charset="0"/>
              </a:rPr>
              <a:t>Standardization</a:t>
            </a:r>
            <a:r>
              <a:rPr lang="ru-RU" sz="1050" b="1" dirty="0">
                <a:latin typeface="Arial" pitchFamily="34" charset="0"/>
                <a:cs typeface="Arial" pitchFamily="34" charset="0"/>
              </a:rPr>
              <a:t>, Chemistry and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050" b="1" dirty="0" err="1">
                <a:latin typeface="Arial" pitchFamily="34" charset="0"/>
                <a:cs typeface="Arial" pitchFamily="34" charset="0"/>
              </a:rPr>
              <a:t>Bioengineering</a:t>
            </a:r>
            <a:r>
              <a:rPr lang="ru-RU" sz="10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Faculty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2843213" y="4779963"/>
            <a:ext cx="2916237" cy="287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Extra-Mural Studies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250825" y="2665413"/>
            <a:ext cx="2387600" cy="6778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Pre-University Education</a:t>
            </a:r>
          </a:p>
          <a:p>
            <a:pPr>
              <a:defRPr/>
            </a:pP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2843213" y="5211763"/>
            <a:ext cx="2916237" cy="6175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Additional Vocational Education and HR Engineering</a:t>
            </a:r>
          </a:p>
          <a:p>
            <a:pPr>
              <a:defRPr/>
            </a:pP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5957888" y="1884363"/>
            <a:ext cx="2916237" cy="3921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Office in </a:t>
            </a:r>
            <a:r>
              <a:rPr lang="en-US" sz="1050" b="1" dirty="0" err="1">
                <a:latin typeface="Arial" pitchFamily="34" charset="0"/>
                <a:cs typeface="Arial" pitchFamily="34" charset="0"/>
              </a:rPr>
              <a:t>Beloretsk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5957888" y="2355850"/>
            <a:ext cx="2916237" cy="3952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Multiple-Discipline College</a:t>
            </a:r>
          </a:p>
          <a:p>
            <a:pPr>
              <a:spcAft>
                <a:spcPts val="1000"/>
              </a:spcAft>
              <a:defRPr/>
            </a:pPr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Faculty/department involved.</a:t>
            </a:r>
          </a:p>
        </p:txBody>
      </p:sp>
      <p:sp>
        <p:nvSpPr>
          <p:cNvPr id="18434" name="Tijdelijke aanduiding voor inhoud 5"/>
          <p:cNvSpPr>
            <a:spLocks noGrp="1"/>
          </p:cNvSpPr>
          <p:nvPr>
            <p:ph idx="1"/>
          </p:nvPr>
        </p:nvSpPr>
        <p:spPr>
          <a:xfrm>
            <a:off x="539750" y="1773238"/>
            <a:ext cx="8334375" cy="4427537"/>
          </a:xfrm>
        </p:spPr>
        <p:txBody>
          <a:bodyPr/>
          <a:lstStyle/>
          <a:p>
            <a:endParaRPr lang="en-GB" sz="2000" smtClean="0">
              <a:solidFill>
                <a:srgbClr val="177E9D"/>
              </a:solidFill>
              <a:latin typeface="Arial" charset="0"/>
              <a:cs typeface="Arial" charset="0"/>
            </a:endParaRPr>
          </a:p>
          <a:p>
            <a:endParaRPr lang="en-GB" sz="2000" smtClean="0">
              <a:solidFill>
                <a:srgbClr val="177E9D"/>
              </a:solidFill>
              <a:latin typeface="Arial" charset="0"/>
              <a:cs typeface="Arial" charset="0"/>
            </a:endParaRPr>
          </a:p>
          <a:p>
            <a:r>
              <a:rPr lang="en-GB" sz="2000" smtClean="0">
                <a:solidFill>
                  <a:srgbClr val="177E9D"/>
                </a:solidFill>
                <a:latin typeface="Arial" charset="0"/>
                <a:cs typeface="Arial" charset="0"/>
              </a:rPr>
              <a:t>Metallurgy, Mechanical Engineering and Materials Processing Institute</a:t>
            </a:r>
          </a:p>
          <a:p>
            <a:r>
              <a:rPr lang="en-US" sz="2000" smtClean="0">
                <a:solidFill>
                  <a:srgbClr val="177E9D"/>
                </a:solidFill>
                <a:latin typeface="Arial" charset="0"/>
                <a:cs typeface="Arial" charset="0"/>
              </a:rPr>
              <a:t>Foundry and Materials Science Department</a:t>
            </a:r>
          </a:p>
          <a:p>
            <a:r>
              <a:rPr lang="en-GB" sz="2000" smtClean="0">
                <a:solidFill>
                  <a:srgbClr val="177E9D"/>
                </a:solidFill>
                <a:latin typeface="Arial" charset="0"/>
                <a:cs typeface="Arial" charset="0"/>
              </a:rPr>
              <a:t>Mechanical and Metallurgical Process Engineering </a:t>
            </a:r>
            <a:r>
              <a:rPr lang="en-US" sz="2000" smtClean="0">
                <a:solidFill>
                  <a:srgbClr val="177E9D"/>
                </a:solidFill>
                <a:latin typeface="Arial" charset="0"/>
                <a:cs typeface="Arial" charset="0"/>
              </a:rPr>
              <a:t>Department</a:t>
            </a:r>
            <a:endParaRPr lang="en-GB" sz="2000" smtClean="0">
              <a:solidFill>
                <a:srgbClr val="177E9D"/>
              </a:solidFill>
              <a:latin typeface="Arial" charset="0"/>
              <a:cs typeface="Arial" charset="0"/>
            </a:endParaRPr>
          </a:p>
          <a:p>
            <a:r>
              <a:rPr lang="en-US" sz="2000" smtClean="0">
                <a:solidFill>
                  <a:srgbClr val="177E9D"/>
                </a:solidFill>
                <a:latin typeface="Arial" charset="0"/>
                <a:cs typeface="Arial" charset="0"/>
              </a:rPr>
              <a:t>Metal Forming Department</a:t>
            </a:r>
            <a:endParaRPr lang="en-GB" sz="2000" smtClean="0">
              <a:solidFill>
                <a:srgbClr val="177E9D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a.kramarenko\Рабочий стол\128738355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765175"/>
            <a:ext cx="3871912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G:\presentation\z4f0JubIN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530600"/>
            <a:ext cx="2478088" cy="266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0538" y="1782763"/>
            <a:ext cx="175895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WIH_8722"/>
          <p:cNvPicPr>
            <a:picLocks noChangeAspect="1" noChangeArrowheads="1"/>
          </p:cNvPicPr>
          <p:nvPr/>
        </p:nvPicPr>
        <p:blipFill>
          <a:blip r:embed="rId5"/>
          <a:srcRect l="14380" t="-360" r="31358" b="14008"/>
          <a:stretch>
            <a:fillRect/>
          </a:stretch>
        </p:blipFill>
        <p:spPr bwMode="auto">
          <a:xfrm>
            <a:off x="6611938" y="3829050"/>
            <a:ext cx="22320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Documents and Settings\a.kramarenko\Рабочий стол\Буклет об МГТУ для иностранцев (сент. 2013)\phoca_thumb_l_pervaya palat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756150"/>
            <a:ext cx="30099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C:\Documents and Settings\a.kramarenko\Рабочий стол\отдел межд отн. док-ты\буклет  info\фото\DSCN425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2744788"/>
            <a:ext cx="247808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78363" y="404813"/>
            <a:ext cx="3302000" cy="13779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675063"/>
            <a:ext cx="56118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933450"/>
            <a:ext cx="8334375" cy="898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Stakeholders interested in the project outcomes/activities:</a:t>
            </a:r>
            <a:endParaRPr lang="en-GB" dirty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72113" y="1831975"/>
            <a:ext cx="1584325" cy="1373188"/>
          </a:xfrm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090738"/>
            <a:ext cx="19097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5475" y="3578225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83197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73500" y="4797425"/>
            <a:ext cx="17716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4797425"/>
            <a:ext cx="2209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16013" y="4581525"/>
            <a:ext cx="143986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5" descr="C:\Documents and Settings\a.kramarenko\Рабочий стол\ygg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56438" y="3205163"/>
            <a:ext cx="1708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Local project team.</a:t>
            </a:r>
          </a:p>
        </p:txBody>
      </p:sp>
      <p:sp>
        <p:nvSpPr>
          <p:cNvPr id="22530" name="Прямоугольник 6"/>
          <p:cNvSpPr>
            <a:spLocks noChangeArrowheads="1"/>
          </p:cNvSpPr>
          <p:nvPr/>
        </p:nvSpPr>
        <p:spPr bwMode="auto">
          <a:xfrm>
            <a:off x="5349875" y="1692275"/>
            <a:ext cx="16192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Evgenii Shekunov</a:t>
            </a:r>
            <a:endParaRPr lang="ru-RU" sz="1400"/>
          </a:p>
        </p:txBody>
      </p:sp>
      <p:sp>
        <p:nvSpPr>
          <p:cNvPr id="22531" name="Прямоугольник 7"/>
          <p:cNvSpPr>
            <a:spLocks noChangeArrowheads="1"/>
          </p:cNvSpPr>
          <p:nvPr/>
        </p:nvSpPr>
        <p:spPr bwMode="auto">
          <a:xfrm>
            <a:off x="1771650" y="1692275"/>
            <a:ext cx="16287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/>
              <a:t>Alexey Korchunov</a:t>
            </a:r>
          </a:p>
        </p:txBody>
      </p:sp>
      <p:sp>
        <p:nvSpPr>
          <p:cNvPr id="22532" name="Прямоугольник 10"/>
          <p:cNvSpPr>
            <a:spLocks noChangeArrowheads="1"/>
          </p:cNvSpPr>
          <p:nvPr/>
        </p:nvSpPr>
        <p:spPr bwMode="auto">
          <a:xfrm>
            <a:off x="187325" y="1692275"/>
            <a:ext cx="15843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Natalia Koptseva</a:t>
            </a:r>
            <a:endParaRPr lang="ru-RU" sz="1400"/>
          </a:p>
        </p:txBody>
      </p:sp>
      <p:sp>
        <p:nvSpPr>
          <p:cNvPr id="22533" name="Прямоугольник 11"/>
          <p:cNvSpPr>
            <a:spLocks noChangeArrowheads="1"/>
          </p:cNvSpPr>
          <p:nvPr/>
        </p:nvSpPr>
        <p:spPr bwMode="auto">
          <a:xfrm>
            <a:off x="3563938" y="1692275"/>
            <a:ext cx="16081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Marina Polyakova</a:t>
            </a:r>
            <a:endParaRPr lang="ru-RU" sz="1400"/>
          </a:p>
        </p:txBody>
      </p:sp>
      <p:pic>
        <p:nvPicPr>
          <p:cNvPr id="22534" name="Picture 2" descr="C:\Documents and Settings\a.kramarenko\Рабочий стол\WIH_88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2133600"/>
            <a:ext cx="14382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75" y="2133600"/>
            <a:ext cx="16192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Прямоугольник 13"/>
          <p:cNvSpPr>
            <a:spLocks noChangeArrowheads="1"/>
          </p:cNvSpPr>
          <p:nvPr/>
        </p:nvSpPr>
        <p:spPr bwMode="auto">
          <a:xfrm>
            <a:off x="7389813" y="1692275"/>
            <a:ext cx="13001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Dmitrii Chukin</a:t>
            </a:r>
            <a:endParaRPr lang="ru-RU" sz="1400"/>
          </a:p>
        </p:txBody>
      </p:sp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4"/>
          <a:srcRect l="28853" t="34702" r="28879" b="28076"/>
          <a:stretch>
            <a:fillRect/>
          </a:stretch>
        </p:blipFill>
        <p:spPr bwMode="auto">
          <a:xfrm>
            <a:off x="3563938" y="2133600"/>
            <a:ext cx="16081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 descr="C:\Documents and Settings\a.kramarenko\Рабочий стол\WIH_87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7250" y="2133600"/>
            <a:ext cx="16668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50" y="2133600"/>
            <a:ext cx="15906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Contacts.</a:t>
            </a:r>
          </a:p>
        </p:txBody>
      </p:sp>
      <p:sp>
        <p:nvSpPr>
          <p:cNvPr id="23554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539750" y="1773238"/>
            <a:ext cx="3816350" cy="4319587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GB" sz="1400" b="1" smtClean="0">
                <a:latin typeface="Arial" charset="0"/>
                <a:cs typeface="Arial" charset="0"/>
              </a:rPr>
              <a:t>Natalia Koptseva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ru-RU" sz="1400" b="1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400" b="1" smtClean="0">
                <a:latin typeface="Arial" charset="0"/>
                <a:cs typeface="Arial" charset="0"/>
              </a:rPr>
              <a:t>Contact/ coordinator tempus MMATENG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GB" sz="14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GB" sz="1400" smtClean="0">
                <a:latin typeface="Arial" charset="0"/>
                <a:cs typeface="Arial" charset="0"/>
              </a:rPr>
              <a:t>Foundry and Materials Science Dep</a:t>
            </a:r>
            <a:r>
              <a:rPr lang="en-US" sz="1400" smtClean="0">
                <a:latin typeface="Arial" charset="0"/>
                <a:cs typeface="Arial" charset="0"/>
              </a:rPr>
              <a:t>artment</a:t>
            </a:r>
            <a:r>
              <a:rPr lang="en-GB" sz="1400" smtClean="0">
                <a:latin typeface="Arial" charset="0"/>
                <a:cs typeface="Arial" charset="0"/>
              </a:rPr>
              <a:t> </a:t>
            </a:r>
            <a:endParaRPr lang="ru-RU" sz="14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GB" sz="14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GB" sz="1400" smtClean="0">
                <a:latin typeface="Arial" charset="0"/>
                <a:cs typeface="Arial" charset="0"/>
              </a:rPr>
              <a:t>Lenin Street 38 , Magnitogorsk,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GB" sz="1400" smtClean="0">
                <a:latin typeface="Arial" charset="0"/>
                <a:cs typeface="Arial" charset="0"/>
              </a:rPr>
              <a:t>Chelyabinsk region, Russia,455000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ru-RU" sz="14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Arial" charset="0"/>
                <a:cs typeface="Arial" charset="0"/>
              </a:rPr>
              <a:t>Tel: </a:t>
            </a:r>
            <a:r>
              <a:rPr lang="en-US" sz="1400" smtClean="0">
                <a:latin typeface="Arial" charset="0"/>
                <a:cs typeface="Arial" charset="0"/>
              </a:rPr>
              <a:t>+7 </a:t>
            </a:r>
            <a:r>
              <a:rPr lang="ru-RU" sz="1400" smtClean="0">
                <a:latin typeface="Arial" charset="0"/>
                <a:cs typeface="Arial" charset="0"/>
              </a:rPr>
              <a:t>(3519)298567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Arial" charset="0"/>
                <a:cs typeface="Arial" charset="0"/>
              </a:rPr>
              <a:t>mob.: </a:t>
            </a:r>
            <a:r>
              <a:rPr lang="en-GB" sz="1400" smtClean="0">
                <a:latin typeface="Arial" charset="0"/>
                <a:cs typeface="Arial" charset="0"/>
              </a:rPr>
              <a:t>+79090951861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ru-RU" sz="14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400" smtClean="0">
                <a:latin typeface="Arial" charset="0"/>
                <a:cs typeface="Arial" charset="0"/>
              </a:rPr>
              <a:t>E-mail:</a:t>
            </a:r>
            <a:r>
              <a:rPr lang="ru-RU" sz="1400" smtClean="0">
                <a:latin typeface="Arial" charset="0"/>
                <a:cs typeface="Arial" charset="0"/>
              </a:rPr>
              <a:t> </a:t>
            </a:r>
            <a:r>
              <a:rPr lang="en-GB" sz="1400" u="sng" smtClean="0">
                <a:latin typeface="Arial" charset="0"/>
                <a:cs typeface="Arial" charset="0"/>
                <a:hlinkClick r:id="rId2"/>
              </a:rPr>
              <a:t>koptsev2002@mail.ru</a:t>
            </a:r>
            <a:endParaRPr lang="ru-RU" sz="1400" smtClean="0">
              <a:latin typeface="Arial" charset="0"/>
              <a:cs typeface="Arial" charset="0"/>
            </a:endParaRPr>
          </a:p>
          <a:p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3555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835525" y="1773238"/>
            <a:ext cx="4038600" cy="40052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BE" sz="1400" b="1" smtClean="0">
                <a:latin typeface="Arial" charset="0"/>
                <a:cs typeface="Arial" charset="0"/>
              </a:rPr>
              <a:t>Alexey Korchunov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nl-BE" sz="1400" b="1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en-US" sz="1400" b="1" smtClean="0">
                <a:latin typeface="Arial" charset="0"/>
                <a:cs typeface="Arial" charset="0"/>
              </a:rPr>
              <a:t>Vice-Rector for International Affairs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endParaRPr lang="ru-RU" sz="1400" b="1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en-GB" sz="1400" smtClean="0">
                <a:latin typeface="Arial" charset="0"/>
                <a:cs typeface="Arial" charset="0"/>
              </a:rPr>
              <a:t>Lenin Street 38 , Magnitogorsk,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en-GB" sz="1400" smtClean="0">
                <a:latin typeface="Arial" charset="0"/>
                <a:cs typeface="Arial" charset="0"/>
              </a:rPr>
              <a:t>Chelyabinsk region, Russia, 455000</a:t>
            </a:r>
            <a:endParaRPr lang="ru-RU" sz="140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 typeface="Arial" charset="0"/>
              <a:buNone/>
            </a:pPr>
            <a:endParaRPr lang="en-US" sz="140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 typeface="Arial" charset="0"/>
              <a:buNone/>
            </a:pPr>
            <a:endParaRPr lang="en-US" sz="140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 typeface="Arial" charset="0"/>
              <a:buNone/>
            </a:pPr>
            <a:endParaRPr lang="en-US" sz="140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Arial" charset="0"/>
                <a:cs typeface="Arial" charset="0"/>
              </a:rPr>
              <a:t>Tel: </a:t>
            </a:r>
            <a:r>
              <a:rPr lang="en-US" sz="1400" smtClean="0">
                <a:latin typeface="Arial" charset="0"/>
                <a:cs typeface="Arial" charset="0"/>
              </a:rPr>
              <a:t>+7 </a:t>
            </a:r>
            <a:r>
              <a:rPr lang="ru-RU" sz="1400" smtClean="0">
                <a:latin typeface="Arial" charset="0"/>
                <a:cs typeface="Arial" charset="0"/>
              </a:rPr>
              <a:t>(3519) 298408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Arial" charset="0"/>
                <a:cs typeface="Arial" charset="0"/>
              </a:rPr>
              <a:t>mob.: </a:t>
            </a:r>
            <a:r>
              <a:rPr lang="en-GB" sz="1400" smtClean="0">
                <a:latin typeface="Arial" charset="0"/>
                <a:cs typeface="Arial" charset="0"/>
              </a:rPr>
              <a:t>+79128094252</a:t>
            </a:r>
            <a:endParaRPr lang="ru-RU" sz="140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 typeface="Arial" charset="0"/>
              <a:buNone/>
            </a:pPr>
            <a:endParaRPr lang="en-US" sz="140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en-US" sz="1400" smtClean="0">
                <a:latin typeface="Arial" charset="0"/>
                <a:cs typeface="Arial" charset="0"/>
              </a:rPr>
              <a:t>E-mail:</a:t>
            </a:r>
            <a:r>
              <a:rPr lang="ru-RU" sz="1400" smtClean="0">
                <a:latin typeface="Arial" charset="0"/>
                <a:cs typeface="Arial" charset="0"/>
              </a:rPr>
              <a:t> </a:t>
            </a:r>
            <a:r>
              <a:rPr lang="fr-FR" sz="1400" smtClean="0">
                <a:latin typeface="Arial" charset="0"/>
                <a:cs typeface="Arial" charset="0"/>
                <a:hlinkClick r:id="rId3"/>
              </a:rPr>
              <a:t>international@mail.ru</a:t>
            </a:r>
            <a:r>
              <a:rPr lang="fr-FR" sz="1400" smtClean="0">
                <a:latin typeface="Arial" charset="0"/>
                <a:cs typeface="Arial" charset="0"/>
              </a:rPr>
              <a:t> </a:t>
            </a:r>
            <a:endParaRPr lang="ru-RU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 Leuven-Liggend-Achtergrond Wit">
  <a:themeElements>
    <a:clrScheme name="Aangepast 3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852</TotalTime>
  <Words>231</Words>
  <Application>Microsoft Office PowerPoint</Application>
  <PresentationFormat>Экран (4:3)</PresentationFormat>
  <Paragraphs>79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Courier New</vt:lpstr>
      <vt:lpstr>Trebuchet MS</vt:lpstr>
      <vt:lpstr>Calibri</vt:lpstr>
      <vt:lpstr>KU Leuven-Liggend-Achtergrond Wit</vt:lpstr>
      <vt:lpstr>KU Leuven-Liggend-Achtergrond Wit</vt:lpstr>
      <vt:lpstr>           P12 –Magnitogorsk  State Technical University named after G.I. Nosov  </vt:lpstr>
      <vt:lpstr>Magnitogorsk State Technical University named after G.I. Nosov: fact and figures</vt:lpstr>
      <vt:lpstr>Magnitogorsk State Technical University  named after G.I. Nosov: fact and figures</vt:lpstr>
      <vt:lpstr>University structure</vt:lpstr>
      <vt:lpstr>Faculty/department involved.</vt:lpstr>
      <vt:lpstr>Слайд 6</vt:lpstr>
      <vt:lpstr>Stakeholders interested in the project outcomes/activities:</vt:lpstr>
      <vt:lpstr>Local project team.</vt:lpstr>
      <vt:lpstr>Contacts.</vt:lpstr>
    </vt:vector>
  </TitlesOfParts>
  <Company>KULeuven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Peter Arras</dc:creator>
  <dc:description>MMATENG</dc:description>
  <cp:lastModifiedBy>Dima</cp:lastModifiedBy>
  <cp:revision>106</cp:revision>
  <dcterms:created xsi:type="dcterms:W3CDTF">2012-07-10T07:57:57Z</dcterms:created>
  <dcterms:modified xsi:type="dcterms:W3CDTF">2014-04-07T18:58:00Z</dcterms:modified>
</cp:coreProperties>
</file>