
<file path=[Content_Types].xml><?xml version="1.0" encoding="utf-8"?>
<Types xmlns="http://schemas.openxmlformats.org/package/2006/content-types">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277" r:id="rId2"/>
    <p:sldId id="278" r:id="rId3"/>
    <p:sldId id="279" r:id="rId4"/>
    <p:sldId id="282" r:id="rId5"/>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F4FF"/>
    <a:srgbClr val="B3EBFF"/>
    <a:srgbClr val="DCE6F2"/>
    <a:srgbClr val="FFFFFF"/>
    <a:srgbClr val="FF0000"/>
    <a:srgbClr val="FF00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Helle Formatvorlage 1 - Akz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06" autoAdjust="0"/>
    <p:restoredTop sz="94660"/>
  </p:normalViewPr>
  <p:slideViewPr>
    <p:cSldViewPr>
      <p:cViewPr varScale="1">
        <p:scale>
          <a:sx n="68" d="100"/>
          <a:sy n="68" d="100"/>
        </p:scale>
        <p:origin x="-1051" y="-77"/>
      </p:cViewPr>
      <p:guideLst>
        <p:guide orient="horz" pos="2160"/>
        <p:guide pos="2880"/>
      </p:guideLst>
    </p:cSldViewPr>
  </p:slideViewPr>
  <p:notesTextViewPr>
    <p:cViewPr>
      <p:scale>
        <a:sx n="100" d="100"/>
        <a:sy n="100" d="100"/>
      </p:scale>
      <p:origin x="0" y="0"/>
    </p:cViewPr>
  </p:notesTextViewPr>
  <p:notesViewPr>
    <p:cSldViewPr>
      <p:cViewPr varScale="1">
        <p:scale>
          <a:sx n="82" d="100"/>
          <a:sy n="82" d="100"/>
        </p:scale>
        <p:origin x="-3180"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1CA129D-4866-480B-8C7B-A9B4BBDEA632}" type="datetimeFigureOut">
              <a:rPr lang="de-DE"/>
              <a:pPr>
                <a:defRPr/>
              </a:pPr>
              <a:t>06.03.2014</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17B0775-34BC-4E5D-BB63-DE33137789DD}" type="slidenum">
              <a:rPr lang="de-DE"/>
              <a:pPr>
                <a:defRPr/>
              </a:pPr>
              <a:t>‹nr.›</a:t>
            </a:fld>
            <a:endParaRPr lang="de-DE"/>
          </a:p>
        </p:txBody>
      </p:sp>
    </p:spTree>
    <p:extLst>
      <p:ext uri="{BB962C8B-B14F-4D97-AF65-F5344CB8AC3E}">
        <p14:creationId xmlns="" xmlns:p14="http://schemas.microsoft.com/office/powerpoint/2010/main" val="23941887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F5DCC23-F848-4D50-9DDC-F469E993AC0E}" type="datetimeFigureOut">
              <a:rPr lang="de-DE"/>
              <a:pPr>
                <a:defRPr/>
              </a:pPr>
              <a:t>06.03.2014</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626AEF3-8867-4093-91AF-2319048A4039}" type="slidenum">
              <a:rPr lang="de-DE"/>
              <a:pPr>
                <a:defRPr/>
              </a:pPr>
              <a:t>‹nr.›</a:t>
            </a:fld>
            <a:endParaRPr lang="de-DE"/>
          </a:p>
        </p:txBody>
      </p:sp>
    </p:spTree>
    <p:extLst>
      <p:ext uri="{BB962C8B-B14F-4D97-AF65-F5344CB8AC3E}">
        <p14:creationId xmlns="" xmlns:p14="http://schemas.microsoft.com/office/powerpoint/2010/main" val="32322470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23713682-5769-4F91-93BD-31436BC3CA65}" type="slidenum">
              <a:rPr lang="de-DE" smtClean="0">
                <a:solidFill>
                  <a:prstClr val="black"/>
                </a:solidFill>
              </a:rPr>
              <a:pPr/>
              <a:t>1</a:t>
            </a:fld>
            <a:endParaRPr lang="de-DE">
              <a:solidFill>
                <a:prstClr val="black"/>
              </a:solidFill>
            </a:endParaRPr>
          </a:p>
        </p:txBody>
      </p:sp>
    </p:spTree>
    <p:extLst>
      <p:ext uri="{BB962C8B-B14F-4D97-AF65-F5344CB8AC3E}">
        <p14:creationId xmlns="" xmlns:p14="http://schemas.microsoft.com/office/powerpoint/2010/main" val="1297905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er">
    <p:bg>
      <p:bgPr>
        <a:solidFill>
          <a:srgbClr val="E5F4FF"/>
        </a:solidFill>
        <a:effectLst/>
      </p:bgPr>
    </p:bg>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elfolie">
    <p:spTree>
      <p:nvGrpSpPr>
        <p:cNvPr id="1" name=""/>
        <p:cNvGrpSpPr/>
        <p:nvPr/>
      </p:nvGrpSpPr>
      <p:grpSpPr>
        <a:xfrm>
          <a:off x="0" y="0"/>
          <a:ext cx="0" cy="0"/>
          <a:chOff x="0" y="0"/>
          <a:chExt cx="0" cy="0"/>
        </a:xfrm>
      </p:grpSpPr>
      <p:sp>
        <p:nvSpPr>
          <p:cNvPr id="2" name="Rechteck 1"/>
          <p:cNvSpPr/>
          <p:nvPr userDrawn="1"/>
        </p:nvSpPr>
        <p:spPr>
          <a:xfrm>
            <a:off x="0" y="-20041"/>
            <a:ext cx="9144000" cy="1728192"/>
          </a:xfrm>
          <a:prstGeom prst="rect">
            <a:avLst/>
          </a:prstGeom>
          <a:solidFill>
            <a:srgbClr val="DC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 xmlns:p14="http://schemas.microsoft.com/office/powerpoint/2010/main" val="2215318529"/>
      </p:ext>
    </p:extLst>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4" cstate="print">
            <a:extLst>
              <a:ext uri="{28A0092B-C50C-407E-A947-70E740481C1C}">
                <a14:useLocalDpi xmlns="" xmlns:a14="http://schemas.microsoft.com/office/drawing/2010/main" val="0"/>
              </a:ext>
            </a:extLst>
          </a:blip>
          <a:stretch>
            <a:fillRect/>
          </a:stretch>
        </p:blipFill>
        <p:spPr>
          <a:xfrm>
            <a:off x="0" y="0"/>
            <a:ext cx="9144000" cy="6858000"/>
          </a:xfrm>
          <a:prstGeom prst="rect">
            <a:avLst/>
          </a:prstGeom>
        </p:spPr>
      </p:pic>
      <p:sp>
        <p:nvSpPr>
          <p:cNvPr id="10" name="Textfeld 9"/>
          <p:cNvSpPr txBox="1"/>
          <p:nvPr userDrawn="1"/>
        </p:nvSpPr>
        <p:spPr>
          <a:xfrm>
            <a:off x="178500" y="6496024"/>
            <a:ext cx="1692821" cy="292100"/>
          </a:xfrm>
          <a:prstGeom prst="rect">
            <a:avLst/>
          </a:prstGeom>
          <a:noFill/>
        </p:spPr>
        <p:txBody>
          <a:bodyPr wrap="square">
            <a:spAutoFit/>
          </a:bodyPr>
          <a:lstStyle/>
          <a:p>
            <a:pPr fontAlgn="auto">
              <a:spcBef>
                <a:spcPts val="0"/>
              </a:spcBef>
              <a:spcAft>
                <a:spcPts val="0"/>
              </a:spcAft>
              <a:defRPr/>
            </a:pPr>
            <a:r>
              <a:rPr lang="de-DE" sz="1300" dirty="0" smtClean="0">
                <a:solidFill>
                  <a:schemeClr val="bg1"/>
                </a:solidFill>
                <a:latin typeface="Arial" pitchFamily="34" charset="0"/>
                <a:cs typeface="Arial" pitchFamily="34" charset="0"/>
              </a:rPr>
              <a:t>www.ecm-office.de</a:t>
            </a:r>
            <a:endParaRPr lang="de-DE" sz="1300" dirty="0">
              <a:solidFill>
                <a:schemeClr val="bg1"/>
              </a:solidFill>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745" r:id="rId1"/>
    <p:sldLayoutId id="2147483752" r:id="rId2"/>
  </p:sldLayoutIdLst>
  <p:transition>
    <p:wipe dir="r"/>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mmateng.eu/" TargetMode="External"/><Relationship Id="rId3" Type="http://schemas.openxmlformats.org/officeDocument/2006/relationships/hyperlink" Target="http://www.crist-kru.eu/" TargetMode="External"/><Relationship Id="rId7" Type="http://schemas.openxmlformats.org/officeDocument/2006/relationships/hyperlink" Target="http://sesremo.eu/" TargetMode="External"/><Relationship Id="rId2" Type="http://schemas.openxmlformats.org/officeDocument/2006/relationships/hyperlink" Target="http://ncr-tgai.eu/"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ecommis.eu/" TargetMode="External"/><Relationship Id="rId4" Type="http://schemas.openxmlformats.org/officeDocument/2006/relationships/hyperlink" Target="http://promeng.eu/" TargetMode="External"/><Relationship Id="rId9" Type="http://schemas.openxmlformats.org/officeDocument/2006/relationships/hyperlink" Target="http://netceng.e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5.png"/><Relationship Id="rId2" Type="http://schemas.openxmlformats.org/officeDocument/2006/relationships/hyperlink" Target="http://maneca-em.org/" TargetMode="External"/><Relationship Id="rId1" Type="http://schemas.openxmlformats.org/officeDocument/2006/relationships/slideLayout" Target="../slideLayouts/slideLayout1.xml"/><Relationship Id="rId6" Type="http://schemas.openxmlformats.org/officeDocument/2006/relationships/hyperlink" Target="http://popdat.org/" TargetMode="External"/><Relationship Id="rId5" Type="http://schemas.openxmlformats.org/officeDocument/2006/relationships/hyperlink" Target="http://medeo-eu-ru.org/" TargetMode="External"/><Relationship Id="rId4" Type="http://schemas.openxmlformats.org/officeDocument/2006/relationships/hyperlink" Target="http://www.geo-seoca.net/"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1.xml"/><Relationship Id="rId1" Type="http://schemas.openxmlformats.org/officeDocument/2006/relationships/video" Target="file:///C:\Dokumente%20und%20Einstellungen\Klaus%20Brie&#223;\Eigene%20Dateien\DLRK\Cubesat4.av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feld 15"/>
          <p:cNvSpPr txBox="1">
            <a:spLocks noChangeArrowheads="1"/>
          </p:cNvSpPr>
          <p:nvPr/>
        </p:nvSpPr>
        <p:spPr bwMode="auto">
          <a:xfrm>
            <a:off x="376362" y="1844824"/>
            <a:ext cx="8462714" cy="2308324"/>
          </a:xfrm>
          <a:prstGeom prst="rect">
            <a:avLst/>
          </a:prstGeom>
          <a:noFill/>
          <a:ln w="9525">
            <a:noFill/>
            <a:miter lim="800000"/>
            <a:headEnd/>
            <a:tailEnd/>
          </a:ln>
        </p:spPr>
        <p:txBody>
          <a:bodyPr wrap="square">
            <a:spAutoFit/>
          </a:bodyPr>
          <a:lstStyle/>
          <a:p>
            <a:r>
              <a:rPr lang="en-US" sz="1600" b="1" dirty="0"/>
              <a:t>ECM Office </a:t>
            </a:r>
            <a:r>
              <a:rPr lang="en-US" sz="1600" dirty="0"/>
              <a:t>is an independent company, established as a spin-off from the department of Aeronautics at the Technical University of Berlin</a:t>
            </a:r>
            <a:r>
              <a:rPr lang="en-US" sz="1600" dirty="0" smtClean="0"/>
              <a:t>.</a:t>
            </a:r>
          </a:p>
          <a:p>
            <a:r>
              <a:rPr lang="en-US" sz="1600" dirty="0" smtClean="0"/>
              <a:t>The company provides </a:t>
            </a:r>
            <a:r>
              <a:rPr lang="en-US" sz="1600" dirty="0"/>
              <a:t>spacecraft engineering, design, manufacture, launch and operation of high performance </a:t>
            </a:r>
            <a:r>
              <a:rPr lang="en-US" sz="1600" dirty="0" err="1"/>
              <a:t>nano</a:t>
            </a:r>
            <a:r>
              <a:rPr lang="en-US" sz="1600" dirty="0"/>
              <a:t> and </a:t>
            </a:r>
            <a:r>
              <a:rPr lang="en-US" sz="1600" dirty="0" err="1"/>
              <a:t>pico</a:t>
            </a:r>
            <a:r>
              <a:rPr lang="en-US" sz="1600" dirty="0"/>
              <a:t> satellites inclusive subsystems and ground control stations</a:t>
            </a:r>
            <a:r>
              <a:rPr lang="en-US" sz="1600" dirty="0" smtClean="0"/>
              <a:t>.</a:t>
            </a:r>
          </a:p>
          <a:p>
            <a:r>
              <a:rPr lang="en-US" sz="1600" dirty="0" smtClean="0"/>
              <a:t>As a partner of the Technical University of Berlin ECM Office provides and supports international research and education activities. The company develops new mechanism for stimulating the cooperation between universities and enterprises, takes part at European Union education and research programs. </a:t>
            </a:r>
            <a:endParaRPr lang="en-US" sz="1600" dirty="0"/>
          </a:p>
        </p:txBody>
      </p:sp>
      <p:sp>
        <p:nvSpPr>
          <p:cNvPr id="19" name="Textfeld 18"/>
          <p:cNvSpPr txBox="1">
            <a:spLocks noChangeArrowheads="1"/>
          </p:cNvSpPr>
          <p:nvPr/>
        </p:nvSpPr>
        <p:spPr bwMode="auto">
          <a:xfrm>
            <a:off x="376362" y="5661248"/>
            <a:ext cx="7454602" cy="584775"/>
          </a:xfrm>
          <a:prstGeom prst="rect">
            <a:avLst/>
          </a:prstGeom>
          <a:noFill/>
          <a:ln w="9525">
            <a:noFill/>
            <a:miter lim="800000"/>
            <a:headEnd/>
            <a:tailEnd/>
          </a:ln>
        </p:spPr>
        <p:txBody>
          <a:bodyPr wrap="square">
            <a:spAutoFit/>
          </a:bodyPr>
          <a:lstStyle/>
          <a:p>
            <a:r>
              <a:rPr lang="de-DE" sz="1600" b="1" dirty="0" err="1"/>
              <a:t>Thematic</a:t>
            </a:r>
            <a:r>
              <a:rPr lang="de-DE" sz="1600" b="1" dirty="0"/>
              <a:t> </a:t>
            </a:r>
            <a:r>
              <a:rPr lang="de-DE" sz="1600" b="1" dirty="0" err="1"/>
              <a:t>fields</a:t>
            </a:r>
            <a:r>
              <a:rPr lang="de-DE" sz="1600" b="1" dirty="0"/>
              <a:t>:</a:t>
            </a:r>
          </a:p>
          <a:p>
            <a:r>
              <a:rPr lang="de-DE" sz="1600" dirty="0"/>
              <a:t>Space, </a:t>
            </a:r>
            <a:r>
              <a:rPr lang="de-DE" sz="1600" dirty="0" err="1"/>
              <a:t>enviroment</a:t>
            </a:r>
            <a:r>
              <a:rPr lang="de-DE" sz="1600" dirty="0" smtClean="0"/>
              <a:t>, </a:t>
            </a:r>
            <a:r>
              <a:rPr lang="de-DE" sz="1600" dirty="0" err="1" smtClean="0"/>
              <a:t>infrastructure</a:t>
            </a:r>
            <a:r>
              <a:rPr lang="de-DE" sz="1600" dirty="0" smtClean="0"/>
              <a:t>, </a:t>
            </a:r>
            <a:r>
              <a:rPr lang="de-DE" sz="1600" dirty="0" err="1"/>
              <a:t>training</a:t>
            </a:r>
            <a:r>
              <a:rPr lang="de-DE" sz="1600" dirty="0"/>
              <a:t> </a:t>
            </a:r>
            <a:r>
              <a:rPr lang="de-DE" sz="1600" dirty="0" err="1"/>
              <a:t>and</a:t>
            </a:r>
            <a:r>
              <a:rPr lang="de-DE" sz="1600" dirty="0"/>
              <a:t> </a:t>
            </a:r>
            <a:r>
              <a:rPr lang="de-DE" sz="1600" dirty="0" err="1"/>
              <a:t>education</a:t>
            </a:r>
            <a:endParaRPr lang="de-DE" sz="1600" dirty="0"/>
          </a:p>
        </p:txBody>
      </p:sp>
      <p:pic>
        <p:nvPicPr>
          <p:cNvPr id="2" name="Grafik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0" y="4290945"/>
            <a:ext cx="9144000" cy="1240294"/>
          </a:xfrm>
          <a:prstGeom prst="rect">
            <a:avLst/>
          </a:prstGeom>
          <a:ln w="28575">
            <a:solidFill>
              <a:schemeClr val="bg1"/>
            </a:solidFill>
          </a:ln>
        </p:spPr>
      </p:pic>
      <p:sp>
        <p:nvSpPr>
          <p:cNvPr id="6" name="Textfeld 5"/>
          <p:cNvSpPr txBox="1"/>
          <p:nvPr/>
        </p:nvSpPr>
        <p:spPr>
          <a:xfrm>
            <a:off x="376362" y="1239621"/>
            <a:ext cx="8263582" cy="338554"/>
          </a:xfrm>
          <a:prstGeom prst="rect">
            <a:avLst/>
          </a:prstGeom>
          <a:noFill/>
        </p:spPr>
        <p:txBody>
          <a:bodyPr wrap="square" rtlCol="0">
            <a:spAutoFit/>
          </a:bodyPr>
          <a:lstStyle/>
          <a:p>
            <a:r>
              <a:rPr lang="de-DE" sz="1600" b="1" dirty="0" smtClean="0">
                <a:solidFill>
                  <a:schemeClr val="bg1"/>
                </a:solidFill>
              </a:rPr>
              <a:t>Company </a:t>
            </a:r>
            <a:r>
              <a:rPr lang="de-DE" sz="1600" b="1" dirty="0" err="1" smtClean="0">
                <a:solidFill>
                  <a:schemeClr val="bg1"/>
                </a:solidFill>
              </a:rPr>
              <a:t>profile</a:t>
            </a:r>
            <a:endParaRPr lang="de-DE" sz="1600" b="1" dirty="0">
              <a:solidFill>
                <a:schemeClr val="bg1"/>
              </a:solidFill>
            </a:endParaRPr>
          </a:p>
        </p:txBody>
      </p:sp>
    </p:spTree>
    <p:extLst>
      <p:ext uri="{BB962C8B-B14F-4D97-AF65-F5344CB8AC3E}">
        <p14:creationId xmlns="" xmlns:p14="http://schemas.microsoft.com/office/powerpoint/2010/main" val="1809045032"/>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elle 7"/>
          <p:cNvGraphicFramePr>
            <a:graphicFrameLocks noGrp="1"/>
          </p:cNvGraphicFramePr>
          <p:nvPr>
            <p:extLst>
              <p:ext uri="{D42A27DB-BD31-4B8C-83A1-F6EECF244321}">
                <p14:modId xmlns="" xmlns:p14="http://schemas.microsoft.com/office/powerpoint/2010/main" val="3664740482"/>
              </p:ext>
            </p:extLst>
          </p:nvPr>
        </p:nvGraphicFramePr>
        <p:xfrm>
          <a:off x="395536" y="2780928"/>
          <a:ext cx="3960440" cy="3456384"/>
        </p:xfrm>
        <a:graphic>
          <a:graphicData uri="http://schemas.openxmlformats.org/drawingml/2006/table">
            <a:tbl>
              <a:tblPr firstRow="1" firstCol="1" bandRow="1">
                <a:tableStyleId>{3B4B98B0-60AC-42C2-AFA5-B58CD77FA1E5}</a:tableStyleId>
              </a:tblPr>
              <a:tblGrid>
                <a:gridCol w="3960440"/>
              </a:tblGrid>
              <a:tr h="864096">
                <a:tc>
                  <a:txBody>
                    <a:bodyPr/>
                    <a:lstStyle/>
                    <a:p>
                      <a:pPr>
                        <a:lnSpc>
                          <a:spcPct val="115000"/>
                        </a:lnSpc>
                        <a:spcAft>
                          <a:spcPts val="0"/>
                        </a:spcAft>
                      </a:pPr>
                      <a:r>
                        <a:rPr lang="de-DE" sz="1600" dirty="0">
                          <a:effectLst/>
                        </a:rPr>
                        <a:t>Neues Curriculum in Raumfahrttechnik</a:t>
                      </a:r>
                      <a:r>
                        <a:rPr lang="de-DE" sz="1100" dirty="0">
                          <a:effectLst/>
                        </a:rPr>
                        <a:t/>
                      </a:r>
                      <a:br>
                        <a:rPr lang="de-DE" sz="1100" dirty="0">
                          <a:effectLst/>
                        </a:rPr>
                      </a:br>
                      <a:r>
                        <a:rPr lang="de-DE" sz="1100" dirty="0">
                          <a:effectLst/>
                          <a:hlinkClick r:id="rId2"/>
                        </a:rPr>
                        <a:t>http://ncr-tgai.eu</a:t>
                      </a:r>
                      <a:r>
                        <a:rPr lang="de-DE" sz="1100" dirty="0" smtClean="0">
                          <a:effectLst/>
                          <a:hlinkClick r:id="rId2"/>
                        </a:rPr>
                        <a:t>/</a:t>
                      </a:r>
                      <a:r>
                        <a:rPr lang="de-DE" sz="1100" dirty="0" smtClean="0">
                          <a:effectLst/>
                        </a:rPr>
                        <a:t>   2007-2009</a:t>
                      </a:r>
                      <a:endParaRPr lang="de-DE" sz="1100" dirty="0">
                        <a:effectLst/>
                        <a:latin typeface="Calibri"/>
                        <a:ea typeface="Calibri"/>
                        <a:cs typeface="Times New Roman" panose="02020603050405020304" pitchFamily="18" charset="0"/>
                      </a:endParaRPr>
                    </a:p>
                  </a:txBody>
                  <a:tcPr marL="68580" marR="68580" marT="0" marB="0"/>
                </a:tc>
              </a:tr>
              <a:tr h="864096">
                <a:tc>
                  <a:txBody>
                    <a:bodyPr/>
                    <a:lstStyle/>
                    <a:p>
                      <a:pPr>
                        <a:lnSpc>
                          <a:spcPct val="115000"/>
                        </a:lnSpc>
                        <a:spcAft>
                          <a:spcPts val="0"/>
                        </a:spcAft>
                      </a:pPr>
                      <a:r>
                        <a:rPr lang="de-DE" sz="1600" dirty="0">
                          <a:effectLst/>
                        </a:rPr>
                        <a:t>Curricula Reform in Space Technology</a:t>
                      </a:r>
                    </a:p>
                    <a:p>
                      <a:pPr>
                        <a:lnSpc>
                          <a:spcPct val="115000"/>
                        </a:lnSpc>
                        <a:spcAft>
                          <a:spcPts val="0"/>
                        </a:spcAft>
                      </a:pPr>
                      <a:r>
                        <a:rPr lang="de-DE" sz="1100" dirty="0">
                          <a:effectLst/>
                          <a:hlinkClick r:id="rId3"/>
                        </a:rPr>
                        <a:t>http://www.crist-kru.eu</a:t>
                      </a:r>
                      <a:r>
                        <a:rPr lang="de-DE" sz="1100" dirty="0" smtClean="0">
                          <a:effectLst/>
                          <a:hlinkClick r:id="rId3"/>
                        </a:rPr>
                        <a:t>/</a:t>
                      </a:r>
                      <a:r>
                        <a:rPr lang="de-DE" sz="1100" dirty="0" smtClean="0">
                          <a:effectLst/>
                        </a:rPr>
                        <a:t>   2008-2011</a:t>
                      </a:r>
                      <a:endParaRPr lang="de-DE" sz="1100" dirty="0">
                        <a:effectLst/>
                        <a:latin typeface="Calibri"/>
                        <a:ea typeface="Calibri"/>
                        <a:cs typeface="Times New Roman" panose="02020603050405020304" pitchFamily="18" charset="0"/>
                      </a:endParaRPr>
                    </a:p>
                  </a:txBody>
                  <a:tcPr marL="68580" marR="68580" marT="0" marB="0"/>
                </a:tc>
              </a:tr>
              <a:tr h="864096">
                <a:tc>
                  <a:txBody>
                    <a:bodyPr/>
                    <a:lstStyle/>
                    <a:p>
                      <a:pPr>
                        <a:lnSpc>
                          <a:spcPct val="115000"/>
                        </a:lnSpc>
                        <a:spcAft>
                          <a:spcPts val="0"/>
                        </a:spcAft>
                      </a:pPr>
                      <a:r>
                        <a:rPr lang="de-DE" sz="1600" dirty="0">
                          <a:effectLst/>
                        </a:rPr>
                        <a:t>Practice </a:t>
                      </a:r>
                      <a:r>
                        <a:rPr lang="de-DE" sz="1600" dirty="0" err="1">
                          <a:effectLst/>
                        </a:rPr>
                        <a:t>Oriented</a:t>
                      </a:r>
                      <a:r>
                        <a:rPr lang="de-DE" sz="1600" dirty="0">
                          <a:effectLst/>
                        </a:rPr>
                        <a:t> Master Programmes in Engineering</a:t>
                      </a:r>
                    </a:p>
                    <a:p>
                      <a:pPr>
                        <a:lnSpc>
                          <a:spcPct val="115000"/>
                        </a:lnSpc>
                        <a:spcAft>
                          <a:spcPts val="0"/>
                        </a:spcAft>
                      </a:pPr>
                      <a:r>
                        <a:rPr lang="de-DE" sz="1100" dirty="0">
                          <a:effectLst/>
                          <a:hlinkClick r:id="rId4"/>
                        </a:rPr>
                        <a:t>http://promeng.eu</a:t>
                      </a:r>
                      <a:r>
                        <a:rPr lang="de-DE" sz="1100" dirty="0" smtClean="0">
                          <a:effectLst/>
                          <a:hlinkClick r:id="rId4"/>
                        </a:rPr>
                        <a:t>/</a:t>
                      </a:r>
                      <a:r>
                        <a:rPr lang="de-DE" sz="1100" dirty="0" smtClean="0">
                          <a:effectLst/>
                        </a:rPr>
                        <a:t>   2010-2013</a:t>
                      </a:r>
                      <a:endParaRPr lang="de-DE" sz="1100" dirty="0">
                        <a:effectLst/>
                        <a:latin typeface="Calibri"/>
                        <a:ea typeface="Calibri"/>
                        <a:cs typeface="Times New Roman" panose="02020603050405020304" pitchFamily="18" charset="0"/>
                      </a:endParaRPr>
                    </a:p>
                  </a:txBody>
                  <a:tcPr marL="68580" marR="68580" marT="0" marB="0"/>
                </a:tc>
              </a:tr>
              <a:tr h="864096">
                <a:tc>
                  <a:txBody>
                    <a:bodyPr/>
                    <a:lstStyle/>
                    <a:p>
                      <a:pPr>
                        <a:lnSpc>
                          <a:spcPct val="115000"/>
                        </a:lnSpc>
                        <a:spcAft>
                          <a:spcPts val="0"/>
                        </a:spcAft>
                      </a:pPr>
                      <a:r>
                        <a:rPr lang="de-DE" sz="1600" dirty="0" err="1">
                          <a:effectLst/>
                        </a:rPr>
                        <a:t>Two</a:t>
                      </a:r>
                      <a:r>
                        <a:rPr lang="de-DE" sz="1600" dirty="0">
                          <a:effectLst/>
                        </a:rPr>
                        <a:t> </a:t>
                      </a:r>
                      <a:r>
                        <a:rPr lang="de-DE" sz="1600" dirty="0" err="1">
                          <a:effectLst/>
                        </a:rPr>
                        <a:t>cycle</a:t>
                      </a:r>
                      <a:r>
                        <a:rPr lang="de-DE" sz="1600" dirty="0">
                          <a:effectLst/>
                        </a:rPr>
                        <a:t> E-Commerce </a:t>
                      </a:r>
                      <a:r>
                        <a:rPr lang="de-DE" sz="1600" dirty="0" err="1">
                          <a:effectLst/>
                        </a:rPr>
                        <a:t>curricula</a:t>
                      </a:r>
                      <a:r>
                        <a:rPr lang="de-DE" sz="1600" dirty="0">
                          <a:effectLst/>
                        </a:rPr>
                        <a:t> </a:t>
                      </a:r>
                      <a:r>
                        <a:rPr lang="de-DE" sz="1600" dirty="0" err="1">
                          <a:effectLst/>
                        </a:rPr>
                        <a:t>to</a:t>
                      </a:r>
                      <a:r>
                        <a:rPr lang="de-DE" sz="1600" dirty="0">
                          <a:effectLst/>
                        </a:rPr>
                        <a:t> </a:t>
                      </a:r>
                      <a:r>
                        <a:rPr lang="de-DE" sz="1600" dirty="0" err="1">
                          <a:effectLst/>
                        </a:rPr>
                        <a:t>serve</a:t>
                      </a:r>
                      <a:r>
                        <a:rPr lang="de-DE" sz="1600" dirty="0">
                          <a:effectLst/>
                        </a:rPr>
                        <a:t> Information Society in RU, UA, IL</a:t>
                      </a:r>
                    </a:p>
                    <a:p>
                      <a:pPr>
                        <a:lnSpc>
                          <a:spcPct val="115000"/>
                        </a:lnSpc>
                        <a:spcAft>
                          <a:spcPts val="0"/>
                        </a:spcAft>
                      </a:pPr>
                      <a:r>
                        <a:rPr lang="de-DE" sz="1100" dirty="0">
                          <a:effectLst/>
                          <a:hlinkClick r:id="rId5"/>
                        </a:rPr>
                        <a:t>http://ecommis.eu</a:t>
                      </a:r>
                      <a:r>
                        <a:rPr lang="de-DE" sz="1100" dirty="0" smtClean="0">
                          <a:effectLst/>
                          <a:hlinkClick r:id="rId5"/>
                        </a:rPr>
                        <a:t>/</a:t>
                      </a:r>
                      <a:r>
                        <a:rPr lang="de-DE" sz="1100" dirty="0" smtClean="0">
                          <a:effectLst/>
                        </a:rPr>
                        <a:t>   2011-2014</a:t>
                      </a:r>
                      <a:endParaRPr lang="de-DE" sz="1100" dirty="0">
                        <a:effectLst/>
                        <a:latin typeface="Calibri"/>
                        <a:ea typeface="Calibri"/>
                        <a:cs typeface="Times New Roman" panose="02020603050405020304" pitchFamily="18" charset="0"/>
                      </a:endParaRPr>
                    </a:p>
                  </a:txBody>
                  <a:tcPr marL="68580" marR="68580" marT="0" marB="0"/>
                </a:tc>
              </a:tr>
            </a:tbl>
          </a:graphicData>
        </a:graphic>
      </p:graphicFrame>
      <p:pic>
        <p:nvPicPr>
          <p:cNvPr id="10" name="Grafik 9"/>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3491880" y="1844824"/>
            <a:ext cx="2160240" cy="711298"/>
          </a:xfrm>
          <a:prstGeom prst="rect">
            <a:avLst/>
          </a:prstGeom>
        </p:spPr>
      </p:pic>
      <p:graphicFrame>
        <p:nvGraphicFramePr>
          <p:cNvPr id="5" name="Tabelle 4"/>
          <p:cNvGraphicFramePr>
            <a:graphicFrameLocks noGrp="1"/>
          </p:cNvGraphicFramePr>
          <p:nvPr>
            <p:extLst>
              <p:ext uri="{D42A27DB-BD31-4B8C-83A1-F6EECF244321}">
                <p14:modId xmlns="" xmlns:p14="http://schemas.microsoft.com/office/powerpoint/2010/main" val="1287127543"/>
              </p:ext>
            </p:extLst>
          </p:nvPr>
        </p:nvGraphicFramePr>
        <p:xfrm>
          <a:off x="4499992" y="2780928"/>
          <a:ext cx="4248472" cy="3471645"/>
        </p:xfrm>
        <a:graphic>
          <a:graphicData uri="http://schemas.openxmlformats.org/drawingml/2006/table">
            <a:tbl>
              <a:tblPr firstRow="1" firstCol="1" bandRow="1">
                <a:tableStyleId>{3B4B98B0-60AC-42C2-AFA5-B58CD77FA1E5}</a:tableStyleId>
              </a:tblPr>
              <a:tblGrid>
                <a:gridCol w="4248472"/>
              </a:tblGrid>
              <a:tr h="1022029">
                <a:tc>
                  <a:txBody>
                    <a:bodyPr/>
                    <a:lstStyle/>
                    <a:p>
                      <a:pPr>
                        <a:lnSpc>
                          <a:spcPct val="115000"/>
                        </a:lnSpc>
                        <a:spcAft>
                          <a:spcPts val="0"/>
                        </a:spcAft>
                      </a:pPr>
                      <a:r>
                        <a:rPr lang="de-DE" sz="1600" dirty="0" err="1">
                          <a:effectLst/>
                        </a:rPr>
                        <a:t>Strengthening</a:t>
                      </a:r>
                      <a:r>
                        <a:rPr lang="de-DE" sz="1600" dirty="0">
                          <a:effectLst/>
                        </a:rPr>
                        <a:t> </a:t>
                      </a:r>
                      <a:r>
                        <a:rPr lang="de-DE" sz="1600" dirty="0" err="1">
                          <a:effectLst/>
                        </a:rPr>
                        <a:t>education</a:t>
                      </a:r>
                      <a:r>
                        <a:rPr lang="de-DE" sz="1600" dirty="0">
                          <a:effectLst/>
                        </a:rPr>
                        <a:t> in </a:t>
                      </a:r>
                      <a:r>
                        <a:rPr lang="de-DE" sz="1600" dirty="0" err="1">
                          <a:effectLst/>
                        </a:rPr>
                        <a:t>space-based</a:t>
                      </a:r>
                      <a:r>
                        <a:rPr lang="de-DE" sz="1600" dirty="0">
                          <a:effectLst/>
                        </a:rPr>
                        <a:t> remote </a:t>
                      </a:r>
                      <a:r>
                        <a:rPr lang="de-DE" sz="1600" dirty="0" err="1">
                          <a:effectLst/>
                        </a:rPr>
                        <a:t>sensing</a:t>
                      </a:r>
                      <a:r>
                        <a:rPr lang="de-DE" sz="1600" dirty="0">
                          <a:effectLst/>
                        </a:rPr>
                        <a:t> </a:t>
                      </a:r>
                      <a:r>
                        <a:rPr lang="de-DE" sz="1600" dirty="0" err="1">
                          <a:effectLst/>
                        </a:rPr>
                        <a:t>for</a:t>
                      </a:r>
                      <a:r>
                        <a:rPr lang="de-DE" sz="1600" dirty="0">
                          <a:effectLst/>
                        </a:rPr>
                        <a:t> </a:t>
                      </a:r>
                      <a:r>
                        <a:rPr lang="de-DE" sz="1600" dirty="0" err="1">
                          <a:effectLst/>
                        </a:rPr>
                        <a:t>monitoring</a:t>
                      </a:r>
                      <a:r>
                        <a:rPr lang="de-DE" sz="1600" dirty="0">
                          <a:effectLst/>
                        </a:rPr>
                        <a:t> </a:t>
                      </a:r>
                      <a:r>
                        <a:rPr lang="de-DE" sz="1600" dirty="0" err="1">
                          <a:effectLst/>
                        </a:rPr>
                        <a:t>of</a:t>
                      </a:r>
                      <a:r>
                        <a:rPr lang="de-DE" sz="1600" dirty="0">
                          <a:effectLst/>
                        </a:rPr>
                        <a:t> </a:t>
                      </a:r>
                      <a:r>
                        <a:rPr lang="de-DE" sz="1600" dirty="0" err="1">
                          <a:effectLst/>
                        </a:rPr>
                        <a:t>eco</a:t>
                      </a:r>
                      <a:r>
                        <a:rPr lang="de-DE" sz="1600" dirty="0">
                          <a:effectLst/>
                        </a:rPr>
                        <a:t> </a:t>
                      </a:r>
                      <a:r>
                        <a:rPr lang="de-DE" sz="1600" dirty="0" err="1">
                          <a:effectLst/>
                        </a:rPr>
                        <a:t>systems</a:t>
                      </a:r>
                      <a:r>
                        <a:rPr lang="de-DE" sz="1100" dirty="0">
                          <a:effectLst/>
                        </a:rPr>
                        <a:t/>
                      </a:r>
                      <a:br>
                        <a:rPr lang="de-DE" sz="1100" dirty="0">
                          <a:effectLst/>
                        </a:rPr>
                      </a:br>
                      <a:r>
                        <a:rPr lang="de-DE" sz="1100" dirty="0">
                          <a:effectLst/>
                          <a:hlinkClick r:id="rId7"/>
                        </a:rPr>
                        <a:t>http://sesremo.eu</a:t>
                      </a:r>
                      <a:r>
                        <a:rPr lang="de-DE" sz="1100" dirty="0" smtClean="0">
                          <a:effectLst/>
                          <a:hlinkClick r:id="rId7"/>
                        </a:rPr>
                        <a:t>/</a:t>
                      </a:r>
                      <a:r>
                        <a:rPr lang="de-DE" sz="1100" dirty="0" smtClean="0">
                          <a:effectLst/>
                        </a:rPr>
                        <a:t>   2013-2016</a:t>
                      </a:r>
                      <a:endParaRPr lang="de-DE" sz="1100" dirty="0">
                        <a:effectLst/>
                        <a:latin typeface="Calibri"/>
                        <a:ea typeface="Calibri"/>
                        <a:cs typeface="Times New Roman" panose="02020603050405020304" pitchFamily="18" charset="0"/>
                      </a:endParaRPr>
                    </a:p>
                  </a:txBody>
                  <a:tcPr marL="68580" marR="68580" marT="0" marB="0"/>
                </a:tc>
              </a:tr>
              <a:tr h="1299189">
                <a:tc>
                  <a:txBody>
                    <a:bodyPr/>
                    <a:lstStyle/>
                    <a:p>
                      <a:pPr>
                        <a:lnSpc>
                          <a:spcPct val="115000"/>
                        </a:lnSpc>
                        <a:spcAft>
                          <a:spcPts val="0"/>
                        </a:spcAft>
                      </a:pPr>
                      <a:r>
                        <a:rPr lang="de-DE" sz="1600" dirty="0" err="1">
                          <a:effectLst/>
                        </a:rPr>
                        <a:t>Modernization</a:t>
                      </a:r>
                      <a:r>
                        <a:rPr lang="de-DE" sz="1600" dirty="0">
                          <a:effectLst/>
                        </a:rPr>
                        <a:t> </a:t>
                      </a:r>
                      <a:r>
                        <a:rPr lang="de-DE" sz="1600" dirty="0" err="1">
                          <a:effectLst/>
                        </a:rPr>
                        <a:t>of</a:t>
                      </a:r>
                      <a:r>
                        <a:rPr lang="de-DE" sz="1600" dirty="0">
                          <a:effectLst/>
                        </a:rPr>
                        <a:t> </a:t>
                      </a:r>
                      <a:r>
                        <a:rPr lang="de-DE" sz="1600" dirty="0" err="1">
                          <a:effectLst/>
                        </a:rPr>
                        <a:t>two</a:t>
                      </a:r>
                      <a:r>
                        <a:rPr lang="de-DE" sz="1600" dirty="0">
                          <a:effectLst/>
                        </a:rPr>
                        <a:t> </a:t>
                      </a:r>
                      <a:r>
                        <a:rPr lang="de-DE" sz="1600" dirty="0" err="1">
                          <a:effectLst/>
                        </a:rPr>
                        <a:t>cycles</a:t>
                      </a:r>
                      <a:r>
                        <a:rPr lang="de-DE" sz="1600" dirty="0">
                          <a:effectLst/>
                        </a:rPr>
                        <a:t> (MA,BA) </a:t>
                      </a:r>
                      <a:r>
                        <a:rPr lang="de-DE" sz="1600" dirty="0" err="1">
                          <a:effectLst/>
                        </a:rPr>
                        <a:t>of</a:t>
                      </a:r>
                      <a:r>
                        <a:rPr lang="de-DE" sz="1600" dirty="0">
                          <a:effectLst/>
                        </a:rPr>
                        <a:t> </a:t>
                      </a:r>
                      <a:r>
                        <a:rPr lang="de-DE" sz="1600" dirty="0" err="1">
                          <a:effectLst/>
                        </a:rPr>
                        <a:t>competence-based</a:t>
                      </a:r>
                      <a:r>
                        <a:rPr lang="de-DE" sz="1600" dirty="0">
                          <a:effectLst/>
                        </a:rPr>
                        <a:t> </a:t>
                      </a:r>
                      <a:r>
                        <a:rPr lang="de-DE" sz="1600" dirty="0" err="1">
                          <a:effectLst/>
                        </a:rPr>
                        <a:t>curricula</a:t>
                      </a:r>
                      <a:r>
                        <a:rPr lang="de-DE" sz="1600" dirty="0">
                          <a:effectLst/>
                        </a:rPr>
                        <a:t> in Material Engineering </a:t>
                      </a:r>
                      <a:r>
                        <a:rPr lang="de-DE" sz="1600" dirty="0" err="1">
                          <a:effectLst/>
                        </a:rPr>
                        <a:t>according</a:t>
                      </a:r>
                      <a:r>
                        <a:rPr lang="de-DE" sz="1600" dirty="0">
                          <a:effectLst/>
                        </a:rPr>
                        <a:t> </a:t>
                      </a:r>
                      <a:r>
                        <a:rPr lang="de-DE" sz="1600" dirty="0" err="1">
                          <a:effectLst/>
                        </a:rPr>
                        <a:t>to</a:t>
                      </a:r>
                      <a:r>
                        <a:rPr lang="de-DE" sz="1600" dirty="0">
                          <a:effectLst/>
                        </a:rPr>
                        <a:t> </a:t>
                      </a:r>
                      <a:r>
                        <a:rPr lang="de-DE" sz="1600" dirty="0" err="1">
                          <a:effectLst/>
                        </a:rPr>
                        <a:t>the</a:t>
                      </a:r>
                      <a:r>
                        <a:rPr lang="de-DE" sz="1600" dirty="0">
                          <a:effectLst/>
                        </a:rPr>
                        <a:t> </a:t>
                      </a:r>
                      <a:r>
                        <a:rPr lang="de-DE" sz="1600" dirty="0" err="1">
                          <a:effectLst/>
                        </a:rPr>
                        <a:t>best</a:t>
                      </a:r>
                      <a:r>
                        <a:rPr lang="de-DE" sz="1600" dirty="0">
                          <a:effectLst/>
                        </a:rPr>
                        <a:t> </a:t>
                      </a:r>
                      <a:r>
                        <a:rPr lang="de-DE" sz="1600" dirty="0" err="1">
                          <a:effectLst/>
                        </a:rPr>
                        <a:t>experience</a:t>
                      </a:r>
                      <a:r>
                        <a:rPr lang="de-DE" sz="1600" dirty="0">
                          <a:effectLst/>
                        </a:rPr>
                        <a:t> </a:t>
                      </a:r>
                      <a:r>
                        <a:rPr lang="de-DE" sz="1600" dirty="0" err="1">
                          <a:effectLst/>
                        </a:rPr>
                        <a:t>of</a:t>
                      </a:r>
                      <a:r>
                        <a:rPr lang="de-DE" sz="1600" dirty="0">
                          <a:effectLst/>
                        </a:rPr>
                        <a:t> Bologna </a:t>
                      </a:r>
                      <a:r>
                        <a:rPr lang="de-DE" sz="1600" dirty="0" err="1">
                          <a:effectLst/>
                        </a:rPr>
                        <a:t>Process</a:t>
                      </a:r>
                      <a:r>
                        <a:rPr lang="de-DE" sz="1100" dirty="0">
                          <a:effectLst/>
                        </a:rPr>
                        <a:t/>
                      </a:r>
                      <a:br>
                        <a:rPr lang="de-DE" sz="1100" dirty="0">
                          <a:effectLst/>
                        </a:rPr>
                      </a:br>
                      <a:r>
                        <a:rPr lang="de-DE" sz="1100" dirty="0" smtClean="0">
                          <a:effectLst/>
                          <a:hlinkClick r:id="rId8"/>
                        </a:rPr>
                        <a:t>http</a:t>
                      </a:r>
                      <a:r>
                        <a:rPr lang="de-DE" sz="1100" dirty="0">
                          <a:effectLst/>
                          <a:hlinkClick r:id="rId8"/>
                        </a:rPr>
                        <a:t>://mmateng.eu</a:t>
                      </a:r>
                      <a:r>
                        <a:rPr lang="de-DE" sz="1100" dirty="0" smtClean="0">
                          <a:effectLst/>
                          <a:hlinkClick r:id="rId8"/>
                        </a:rPr>
                        <a:t>/</a:t>
                      </a:r>
                      <a:r>
                        <a:rPr lang="de-DE" sz="1100" dirty="0" smtClean="0">
                          <a:effectLst/>
                        </a:rPr>
                        <a:t>   2013-2016</a:t>
                      </a:r>
                      <a:endParaRPr lang="de-DE" sz="1100" dirty="0">
                        <a:effectLst/>
                        <a:latin typeface="Calibri"/>
                        <a:ea typeface="Calibri"/>
                        <a:cs typeface="Times New Roman" panose="02020603050405020304" pitchFamily="18" charset="0"/>
                      </a:endParaRPr>
                    </a:p>
                  </a:txBody>
                  <a:tcPr marL="68580" marR="68580" marT="0" marB="0"/>
                </a:tc>
              </a:tr>
              <a:tr h="1135166">
                <a:tc>
                  <a:txBody>
                    <a:bodyPr/>
                    <a:lstStyle/>
                    <a:p>
                      <a:pPr>
                        <a:lnSpc>
                          <a:spcPct val="115000"/>
                        </a:lnSpc>
                        <a:spcAft>
                          <a:spcPts val="0"/>
                        </a:spcAft>
                      </a:pPr>
                      <a:r>
                        <a:rPr lang="de-DE" sz="1600" dirty="0">
                          <a:effectLst/>
                        </a:rPr>
                        <a:t>New Model </a:t>
                      </a:r>
                      <a:r>
                        <a:rPr lang="de-DE" sz="1600" dirty="0" err="1">
                          <a:effectLst/>
                        </a:rPr>
                        <a:t>of</a:t>
                      </a:r>
                      <a:r>
                        <a:rPr lang="de-DE" sz="1600" dirty="0">
                          <a:effectLst/>
                        </a:rPr>
                        <a:t> </a:t>
                      </a:r>
                      <a:r>
                        <a:rPr lang="de-DE" sz="1600" dirty="0" err="1">
                          <a:effectLst/>
                        </a:rPr>
                        <a:t>the</a:t>
                      </a:r>
                      <a:r>
                        <a:rPr lang="de-DE" sz="1600" dirty="0">
                          <a:effectLst/>
                        </a:rPr>
                        <a:t> Third Cycle in Engineering Education Due </a:t>
                      </a:r>
                      <a:r>
                        <a:rPr lang="de-DE" sz="1600" dirty="0" err="1">
                          <a:effectLst/>
                        </a:rPr>
                        <a:t>to</a:t>
                      </a:r>
                      <a:r>
                        <a:rPr lang="de-DE" sz="1600" dirty="0">
                          <a:effectLst/>
                        </a:rPr>
                        <a:t> Bologna </a:t>
                      </a:r>
                      <a:r>
                        <a:rPr lang="de-DE" sz="1600" dirty="0" err="1">
                          <a:effectLst/>
                        </a:rPr>
                        <a:t>Process</a:t>
                      </a:r>
                      <a:endParaRPr lang="de-DE" sz="1600" dirty="0">
                        <a:effectLst/>
                      </a:endParaRPr>
                    </a:p>
                    <a:p>
                      <a:pPr>
                        <a:lnSpc>
                          <a:spcPct val="115000"/>
                        </a:lnSpc>
                        <a:spcAft>
                          <a:spcPts val="0"/>
                        </a:spcAft>
                      </a:pPr>
                      <a:r>
                        <a:rPr lang="de-DE" sz="1100" dirty="0">
                          <a:effectLst/>
                          <a:hlinkClick r:id="rId9"/>
                        </a:rPr>
                        <a:t>http://netceng.eu</a:t>
                      </a:r>
                      <a:r>
                        <a:rPr lang="de-DE" sz="1100" dirty="0" smtClean="0">
                          <a:effectLst/>
                          <a:hlinkClick r:id="rId9"/>
                        </a:rPr>
                        <a:t>/</a:t>
                      </a:r>
                      <a:r>
                        <a:rPr lang="de-DE" sz="1100" dirty="0" smtClean="0">
                          <a:effectLst/>
                        </a:rPr>
                        <a:t>   2013-2016</a:t>
                      </a:r>
                      <a:endParaRPr lang="de-DE" sz="1100" dirty="0">
                        <a:effectLst/>
                        <a:latin typeface="Calibri"/>
                        <a:ea typeface="Calibri"/>
                        <a:cs typeface="Times New Roman" panose="02020603050405020304" pitchFamily="18" charset="0"/>
                      </a:endParaRPr>
                    </a:p>
                  </a:txBody>
                  <a:tcPr marL="68580" marR="68580" marT="0" marB="0"/>
                </a:tc>
              </a:tr>
            </a:tbl>
          </a:graphicData>
        </a:graphic>
      </p:graphicFrame>
      <p:sp>
        <p:nvSpPr>
          <p:cNvPr id="6" name="Textfeld 5"/>
          <p:cNvSpPr txBox="1"/>
          <p:nvPr/>
        </p:nvSpPr>
        <p:spPr>
          <a:xfrm>
            <a:off x="376362" y="1239621"/>
            <a:ext cx="8263582" cy="338554"/>
          </a:xfrm>
          <a:prstGeom prst="rect">
            <a:avLst/>
          </a:prstGeom>
          <a:noFill/>
        </p:spPr>
        <p:txBody>
          <a:bodyPr wrap="square" rtlCol="0">
            <a:spAutoFit/>
          </a:bodyPr>
          <a:lstStyle/>
          <a:p>
            <a:r>
              <a:rPr lang="de-DE" sz="1600" b="1" dirty="0" smtClean="0">
                <a:solidFill>
                  <a:schemeClr val="bg1"/>
                </a:solidFill>
              </a:rPr>
              <a:t>List </a:t>
            </a:r>
            <a:r>
              <a:rPr lang="de-DE" sz="1600" b="1" dirty="0" err="1" smtClean="0">
                <a:solidFill>
                  <a:schemeClr val="bg1"/>
                </a:solidFill>
              </a:rPr>
              <a:t>of</a:t>
            </a:r>
            <a:r>
              <a:rPr lang="de-DE" sz="1600" b="1" dirty="0" smtClean="0">
                <a:solidFill>
                  <a:schemeClr val="bg1"/>
                </a:solidFill>
              </a:rPr>
              <a:t> </a:t>
            </a:r>
            <a:r>
              <a:rPr lang="de-DE" sz="1600" b="1" dirty="0" err="1" smtClean="0">
                <a:solidFill>
                  <a:schemeClr val="bg1"/>
                </a:solidFill>
              </a:rPr>
              <a:t>projects</a:t>
            </a:r>
            <a:endParaRPr lang="de-DE" sz="1600" b="1" dirty="0" smtClean="0">
              <a:solidFill>
                <a:schemeClr val="bg1"/>
              </a:solidFill>
            </a:endParaRPr>
          </a:p>
        </p:txBody>
      </p:sp>
    </p:spTree>
    <p:extLst>
      <p:ext uri="{BB962C8B-B14F-4D97-AF65-F5344CB8AC3E}">
        <p14:creationId xmlns="" xmlns:p14="http://schemas.microsoft.com/office/powerpoint/2010/main" val="370080524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elle 7"/>
          <p:cNvGraphicFramePr>
            <a:graphicFrameLocks noGrp="1"/>
          </p:cNvGraphicFramePr>
          <p:nvPr>
            <p:extLst>
              <p:ext uri="{D42A27DB-BD31-4B8C-83A1-F6EECF244321}">
                <p14:modId xmlns="" xmlns:p14="http://schemas.microsoft.com/office/powerpoint/2010/main" val="3130930257"/>
              </p:ext>
            </p:extLst>
          </p:nvPr>
        </p:nvGraphicFramePr>
        <p:xfrm>
          <a:off x="4860032" y="2693896"/>
          <a:ext cx="3960440" cy="753618"/>
        </p:xfrm>
        <a:graphic>
          <a:graphicData uri="http://schemas.openxmlformats.org/drawingml/2006/table">
            <a:tbl>
              <a:tblPr firstRow="1" firstCol="1" bandRow="1">
                <a:tableStyleId>{3B4B98B0-60AC-42C2-AFA5-B58CD77FA1E5}</a:tableStyleId>
              </a:tblPr>
              <a:tblGrid>
                <a:gridCol w="3960440"/>
              </a:tblGrid>
              <a:tr h="683656">
                <a:tc>
                  <a:txBody>
                    <a:bodyPr/>
                    <a:lstStyle/>
                    <a:p>
                      <a:pPr>
                        <a:lnSpc>
                          <a:spcPct val="115000"/>
                        </a:lnSpc>
                        <a:spcAft>
                          <a:spcPts val="0"/>
                        </a:spcAft>
                      </a:pPr>
                      <a:r>
                        <a:rPr lang="en-US" sz="1600" dirty="0" smtClean="0">
                          <a:effectLst/>
                        </a:rPr>
                        <a:t>Mobility Academic Network between EU and Central Asia</a:t>
                      </a:r>
                      <a:r>
                        <a:rPr lang="de-DE" sz="1100" dirty="0" smtClean="0">
                          <a:effectLst/>
                        </a:rPr>
                        <a:t/>
                      </a:r>
                      <a:br>
                        <a:rPr lang="de-DE" sz="1100" dirty="0" smtClean="0">
                          <a:effectLst/>
                        </a:rPr>
                      </a:br>
                      <a:r>
                        <a:rPr lang="de-DE" sz="1100" dirty="0" smtClean="0">
                          <a:effectLst/>
                          <a:hlinkClick r:id="rId2"/>
                        </a:rPr>
                        <a:t>http://maneca-em.org/</a:t>
                      </a:r>
                      <a:r>
                        <a:rPr lang="de-DE" sz="1100" dirty="0" smtClean="0">
                          <a:effectLst/>
                        </a:rPr>
                        <a:t>    2010-2014</a:t>
                      </a:r>
                      <a:endParaRPr lang="de-DE" sz="1100" dirty="0">
                        <a:effectLst/>
                        <a:latin typeface="Calibri"/>
                        <a:ea typeface="Calibri"/>
                        <a:cs typeface="Times New Roman" panose="02020603050405020304" pitchFamily="18" charset="0"/>
                      </a:endParaRPr>
                    </a:p>
                  </a:txBody>
                  <a:tcPr marL="68580" marR="68580" marT="0" marB="0"/>
                </a:tc>
              </a:tr>
            </a:tbl>
          </a:graphicData>
        </a:graphic>
      </p:graphicFrame>
      <p:pic>
        <p:nvPicPr>
          <p:cNvPr id="10" name="Grafik 9"/>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652120" y="1700808"/>
            <a:ext cx="2448272" cy="951479"/>
          </a:xfrm>
          <a:prstGeom prst="rect">
            <a:avLst/>
          </a:prstGeom>
        </p:spPr>
      </p:pic>
      <p:graphicFrame>
        <p:nvGraphicFramePr>
          <p:cNvPr id="11" name="Tabelle 10"/>
          <p:cNvGraphicFramePr>
            <a:graphicFrameLocks noGrp="1"/>
          </p:cNvGraphicFramePr>
          <p:nvPr>
            <p:extLst>
              <p:ext uri="{D42A27DB-BD31-4B8C-83A1-F6EECF244321}">
                <p14:modId xmlns="" xmlns:p14="http://schemas.microsoft.com/office/powerpoint/2010/main" val="1714584828"/>
              </p:ext>
            </p:extLst>
          </p:nvPr>
        </p:nvGraphicFramePr>
        <p:xfrm>
          <a:off x="336780" y="2680643"/>
          <a:ext cx="4352851" cy="3486624"/>
        </p:xfrm>
        <a:graphic>
          <a:graphicData uri="http://schemas.openxmlformats.org/drawingml/2006/table">
            <a:tbl>
              <a:tblPr firstRow="1" firstCol="1" bandRow="1">
                <a:tableStyleId>{3B4B98B0-60AC-42C2-AFA5-B58CD77FA1E5}</a:tableStyleId>
              </a:tblPr>
              <a:tblGrid>
                <a:gridCol w="4352851"/>
              </a:tblGrid>
              <a:tr h="714410">
                <a:tc>
                  <a:txBody>
                    <a:bodyPr/>
                    <a:lstStyle/>
                    <a:p>
                      <a:pPr>
                        <a:lnSpc>
                          <a:spcPct val="115000"/>
                        </a:lnSpc>
                        <a:spcAft>
                          <a:spcPts val="0"/>
                        </a:spcAft>
                      </a:pPr>
                      <a:r>
                        <a:rPr lang="en-US" sz="1600" dirty="0" smtClean="0">
                          <a:effectLst/>
                        </a:rPr>
                        <a:t>GEO capacity building initiative in Central Asia</a:t>
                      </a:r>
                      <a:r>
                        <a:rPr lang="de-DE" sz="1100" dirty="0" smtClean="0">
                          <a:effectLst/>
                        </a:rPr>
                        <a:t/>
                      </a:r>
                      <a:br>
                        <a:rPr lang="de-DE" sz="1100" dirty="0" smtClean="0">
                          <a:effectLst/>
                        </a:rPr>
                      </a:br>
                      <a:r>
                        <a:rPr lang="de-DE" sz="1100" dirty="0" smtClean="0">
                          <a:effectLst/>
                          <a:hlinkClick r:id="rId4"/>
                        </a:rPr>
                        <a:t>http://www.geo-seoca.net/</a:t>
                      </a:r>
                      <a:r>
                        <a:rPr lang="de-DE" sz="1100" dirty="0" smtClean="0">
                          <a:effectLst/>
                        </a:rPr>
                        <a:t>   2010-2011</a:t>
                      </a:r>
                      <a:endParaRPr lang="de-DE" sz="1100" dirty="0">
                        <a:effectLst/>
                        <a:latin typeface="Calibri"/>
                        <a:ea typeface="Calibri"/>
                        <a:cs typeface="Times New Roman" panose="02020603050405020304" pitchFamily="18" charset="0"/>
                      </a:endParaRPr>
                    </a:p>
                  </a:txBody>
                  <a:tcPr marL="68580" marR="68580" marT="0" marB="0"/>
                </a:tc>
              </a:tr>
              <a:tr h="714410">
                <a:tc>
                  <a:txBody>
                    <a:bodyPr/>
                    <a:lstStyle/>
                    <a:p>
                      <a:pPr>
                        <a:lnSpc>
                          <a:spcPct val="115000"/>
                        </a:lnSpc>
                        <a:spcAft>
                          <a:spcPts val="0"/>
                        </a:spcAft>
                      </a:pPr>
                      <a:r>
                        <a:rPr lang="en-US" sz="1600" dirty="0" smtClean="0">
                          <a:effectLst/>
                        </a:rPr>
                        <a:t>Methods and Tools for dual access to the EO databases of the EU and Russia</a:t>
                      </a:r>
                      <a:r>
                        <a:rPr lang="de-DE" sz="1100" dirty="0" smtClean="0">
                          <a:effectLst/>
                        </a:rPr>
                        <a:t/>
                      </a:r>
                      <a:br>
                        <a:rPr lang="de-DE" sz="1100" dirty="0" smtClean="0">
                          <a:effectLst/>
                        </a:rPr>
                      </a:br>
                      <a:r>
                        <a:rPr lang="de-DE" sz="1100" dirty="0" smtClean="0">
                          <a:effectLst/>
                          <a:hlinkClick r:id="rId5"/>
                        </a:rPr>
                        <a:t>http://medeo-eu-ru.org/</a:t>
                      </a:r>
                      <a:r>
                        <a:rPr lang="de-DE" sz="1100" dirty="0" smtClean="0">
                          <a:effectLst/>
                        </a:rPr>
                        <a:t>   2011-2012</a:t>
                      </a:r>
                      <a:endParaRPr lang="de-DE" sz="1100" dirty="0">
                        <a:effectLst/>
                        <a:latin typeface="Calibri"/>
                        <a:ea typeface="Calibri"/>
                        <a:cs typeface="Times New Roman" panose="02020603050405020304" pitchFamily="18" charset="0"/>
                      </a:endParaRPr>
                    </a:p>
                  </a:txBody>
                  <a:tcPr marL="68580" marR="68580" marT="0" marB="0"/>
                </a:tc>
              </a:tr>
              <a:tr h="714410">
                <a:tc>
                  <a:txBody>
                    <a:bodyPr/>
                    <a:lstStyle/>
                    <a:p>
                      <a:pPr>
                        <a:lnSpc>
                          <a:spcPct val="115000"/>
                        </a:lnSpc>
                        <a:spcAft>
                          <a:spcPts val="0"/>
                        </a:spcAft>
                      </a:pPr>
                      <a:r>
                        <a:rPr lang="en-US" sz="1600" dirty="0" smtClean="0">
                          <a:effectLst/>
                        </a:rPr>
                        <a:t>Problem-oriented Processing and Database Creation for Ionosphere Exploration</a:t>
                      </a:r>
                      <a:r>
                        <a:rPr lang="de-DE" sz="1100" dirty="0" smtClean="0">
                          <a:effectLst/>
                        </a:rPr>
                        <a:t/>
                      </a:r>
                      <a:br>
                        <a:rPr lang="de-DE" sz="1100" dirty="0" smtClean="0">
                          <a:effectLst/>
                        </a:rPr>
                      </a:br>
                      <a:r>
                        <a:rPr lang="de-DE" sz="1100" dirty="0" smtClean="0">
                          <a:effectLst/>
                          <a:hlinkClick r:id="rId6"/>
                        </a:rPr>
                        <a:t>http://popdat.org/</a:t>
                      </a:r>
                      <a:r>
                        <a:rPr lang="de-DE" sz="1100" dirty="0" smtClean="0">
                          <a:effectLst/>
                        </a:rPr>
                        <a:t>   2011-2013</a:t>
                      </a:r>
                      <a:endParaRPr lang="de-DE" sz="1100" dirty="0">
                        <a:effectLst/>
                        <a:latin typeface="Calibri"/>
                        <a:ea typeface="Calibri"/>
                        <a:cs typeface="Times New Roman" panose="02020603050405020304" pitchFamily="18" charset="0"/>
                      </a:endParaRPr>
                    </a:p>
                  </a:txBody>
                  <a:tcPr marL="68580" marR="68580" marT="0" marB="0"/>
                </a:tc>
              </a:tr>
              <a:tr h="511360">
                <a:tc>
                  <a:txBody>
                    <a:bodyPr/>
                    <a:lstStyle/>
                    <a:p>
                      <a:pPr>
                        <a:lnSpc>
                          <a:spcPct val="115000"/>
                        </a:lnSpc>
                        <a:spcAft>
                          <a:spcPts val="0"/>
                        </a:spcAft>
                      </a:pPr>
                      <a:r>
                        <a:rPr lang="en-US" sz="1600" dirty="0" smtClean="0">
                          <a:effectLst/>
                        </a:rPr>
                        <a:t>Small Explorer for Advanced Missions</a:t>
                      </a:r>
                      <a:r>
                        <a:rPr lang="de-DE" sz="1100" dirty="0" smtClean="0">
                          <a:effectLst/>
                        </a:rPr>
                        <a:t/>
                      </a:r>
                      <a:br>
                        <a:rPr lang="de-DE" sz="1100" dirty="0" smtClean="0">
                          <a:effectLst/>
                        </a:rPr>
                      </a:br>
                      <a:r>
                        <a:rPr lang="de-DE" sz="1100" dirty="0" smtClean="0">
                          <a:effectLst/>
                        </a:rPr>
                        <a:t>2013-2016</a:t>
                      </a:r>
                      <a:endParaRPr lang="de-DE" sz="1100" dirty="0">
                        <a:effectLst/>
                        <a:latin typeface="Calibri"/>
                        <a:ea typeface="Calibri"/>
                        <a:cs typeface="Times New Roman" panose="02020603050405020304" pitchFamily="18" charset="0"/>
                      </a:endParaRPr>
                    </a:p>
                  </a:txBody>
                  <a:tcPr marL="68580" marR="68580" marT="0" marB="0"/>
                </a:tc>
              </a:tr>
              <a:tr h="714410">
                <a:tc>
                  <a:txBody>
                    <a:bodyPr/>
                    <a:lstStyle/>
                    <a:p>
                      <a:pPr>
                        <a:lnSpc>
                          <a:spcPct val="115000"/>
                        </a:lnSpc>
                        <a:spcAft>
                          <a:spcPts val="0"/>
                        </a:spcAft>
                      </a:pPr>
                      <a:r>
                        <a:rPr lang="en-US" sz="1600" dirty="0" smtClean="0">
                          <a:effectLst/>
                        </a:rPr>
                        <a:t>Super light-weight thermal protection system for space application</a:t>
                      </a:r>
                      <a:r>
                        <a:rPr lang="de-DE" sz="1100" dirty="0" smtClean="0">
                          <a:effectLst/>
                        </a:rPr>
                        <a:t/>
                      </a:r>
                      <a:br>
                        <a:rPr lang="de-DE" sz="1100" dirty="0" smtClean="0">
                          <a:effectLst/>
                        </a:rPr>
                      </a:br>
                      <a:r>
                        <a:rPr lang="de-DE" sz="1100" dirty="0" smtClean="0">
                          <a:effectLst/>
                        </a:rPr>
                        <a:t>2014-2017</a:t>
                      </a:r>
                      <a:endParaRPr lang="de-DE" sz="1100" dirty="0">
                        <a:effectLst/>
                        <a:latin typeface="Calibri"/>
                        <a:ea typeface="Calibri"/>
                        <a:cs typeface="Times New Roman" panose="02020603050405020304" pitchFamily="18" charset="0"/>
                      </a:endParaRPr>
                    </a:p>
                  </a:txBody>
                  <a:tcPr marL="68580" marR="68580" marT="0" marB="0"/>
                </a:tc>
              </a:tr>
            </a:tbl>
          </a:graphicData>
        </a:graphic>
      </p:graphicFrame>
      <p:pic>
        <p:nvPicPr>
          <p:cNvPr id="12" name="Grafik 11"/>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1907704" y="1700808"/>
            <a:ext cx="1152128" cy="905920"/>
          </a:xfrm>
          <a:prstGeom prst="rect">
            <a:avLst/>
          </a:prstGeom>
        </p:spPr>
      </p:pic>
      <p:sp>
        <p:nvSpPr>
          <p:cNvPr id="13" name="Textfeld 12"/>
          <p:cNvSpPr txBox="1"/>
          <p:nvPr/>
        </p:nvSpPr>
        <p:spPr>
          <a:xfrm>
            <a:off x="376362" y="1239621"/>
            <a:ext cx="8263582" cy="338554"/>
          </a:xfrm>
          <a:prstGeom prst="rect">
            <a:avLst/>
          </a:prstGeom>
          <a:noFill/>
        </p:spPr>
        <p:txBody>
          <a:bodyPr wrap="square" rtlCol="0">
            <a:spAutoFit/>
          </a:bodyPr>
          <a:lstStyle/>
          <a:p>
            <a:r>
              <a:rPr lang="de-DE" sz="1600" b="1" dirty="0" smtClean="0">
                <a:solidFill>
                  <a:schemeClr val="bg1"/>
                </a:solidFill>
              </a:rPr>
              <a:t>List </a:t>
            </a:r>
            <a:r>
              <a:rPr lang="de-DE" sz="1600" b="1" dirty="0" err="1" smtClean="0">
                <a:solidFill>
                  <a:schemeClr val="bg1"/>
                </a:solidFill>
              </a:rPr>
              <a:t>of</a:t>
            </a:r>
            <a:r>
              <a:rPr lang="de-DE" sz="1600" b="1" dirty="0" smtClean="0">
                <a:solidFill>
                  <a:schemeClr val="bg1"/>
                </a:solidFill>
              </a:rPr>
              <a:t> </a:t>
            </a:r>
            <a:r>
              <a:rPr lang="de-DE" sz="1600" b="1" dirty="0" err="1" smtClean="0">
                <a:solidFill>
                  <a:schemeClr val="bg1"/>
                </a:solidFill>
              </a:rPr>
              <a:t>projects</a:t>
            </a:r>
            <a:endParaRPr lang="de-DE" sz="1600" b="1" dirty="0" smtClean="0">
              <a:solidFill>
                <a:schemeClr val="bg1"/>
              </a:solidFill>
            </a:endParaRPr>
          </a:p>
        </p:txBody>
      </p:sp>
    </p:spTree>
    <p:extLst>
      <p:ext uri="{BB962C8B-B14F-4D97-AF65-F5344CB8AC3E}">
        <p14:creationId xmlns="" xmlns:p14="http://schemas.microsoft.com/office/powerpoint/2010/main" val="1434313024"/>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ubesat4.avi">
            <a:hlinkClick r:id="" action="ppaction://media"/>
          </p:cNvPr>
          <p:cNvPicPr>
            <a:picLocks noRot="1" noChangeAspect="1" noChangeArrowheads="1"/>
          </p:cNvPicPr>
          <p:nvPr>
            <a:videoFile r:link="rId1"/>
          </p:nvPr>
        </p:nvPicPr>
        <p:blipFill>
          <a:blip r:embed="rId3" cstate="print"/>
          <a:srcRect/>
          <a:stretch>
            <a:fillRect/>
          </a:stretch>
        </p:blipFill>
        <p:spPr bwMode="auto">
          <a:xfrm>
            <a:off x="2123728" y="2062980"/>
            <a:ext cx="4896544" cy="2216083"/>
          </a:xfrm>
          <a:prstGeom prst="roundRect">
            <a:avLst>
              <a:gd name="adj" fmla="val 0"/>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3" name="Rechteck 2"/>
          <p:cNvSpPr/>
          <p:nvPr/>
        </p:nvSpPr>
        <p:spPr>
          <a:xfrm>
            <a:off x="2602432" y="2567036"/>
            <a:ext cx="3935086" cy="1200329"/>
          </a:xfrm>
          <a:prstGeom prst="rect">
            <a:avLst/>
          </a:prstGeom>
        </p:spPr>
        <p:txBody>
          <a:bodyPr wrap="square">
            <a:spAutoFit/>
          </a:bodyPr>
          <a:lstStyle/>
          <a:p>
            <a:pPr algn="ctr">
              <a:defRPr/>
            </a:pPr>
            <a:r>
              <a:rPr lang="en-US" b="1" dirty="0">
                <a:ln>
                  <a:solidFill>
                    <a:schemeClr val="tx1"/>
                  </a:solidFill>
                </a:ln>
                <a:solidFill>
                  <a:schemeClr val="bg1"/>
                </a:solidFill>
                <a:effectLst>
                  <a:outerShdw blurRad="215900" algn="ctr" rotWithShape="0">
                    <a:prstClr val="black">
                      <a:alpha val="85000"/>
                    </a:prstClr>
                  </a:outerShdw>
                </a:effectLst>
                <a:cs typeface="+mn-cs"/>
              </a:rPr>
              <a:t>THANK YOU FOR YOUR ATTENTION!</a:t>
            </a:r>
          </a:p>
          <a:p>
            <a:pPr algn="ctr">
              <a:defRPr/>
            </a:pPr>
            <a:endParaRPr lang="en-US" b="1" dirty="0">
              <a:ln>
                <a:solidFill>
                  <a:schemeClr val="tx1"/>
                </a:solidFill>
              </a:ln>
              <a:solidFill>
                <a:schemeClr val="bg1"/>
              </a:solidFill>
              <a:effectLst>
                <a:outerShdw blurRad="215900" algn="ctr" rotWithShape="0">
                  <a:prstClr val="black">
                    <a:alpha val="85000"/>
                  </a:prstClr>
                </a:outerShdw>
              </a:effectLst>
              <a:cs typeface="+mn-cs"/>
            </a:endParaRPr>
          </a:p>
          <a:p>
            <a:pPr algn="ctr">
              <a:defRPr/>
            </a:pPr>
            <a:r>
              <a:rPr lang="ru-RU" b="1" dirty="0">
                <a:ln>
                  <a:solidFill>
                    <a:schemeClr val="tx1"/>
                  </a:solidFill>
                </a:ln>
                <a:solidFill>
                  <a:schemeClr val="bg1"/>
                </a:solidFill>
                <a:effectLst>
                  <a:outerShdw blurRad="215900" algn="ctr" rotWithShape="0">
                    <a:prstClr val="black">
                      <a:alpha val="85000"/>
                    </a:prstClr>
                  </a:outerShdw>
                </a:effectLst>
                <a:cs typeface="+mn-cs"/>
              </a:rPr>
              <a:t>СПАСИБО ЗА ВНИМАНИЕ</a:t>
            </a:r>
            <a:r>
              <a:rPr lang="de-DE" b="1" dirty="0">
                <a:ln>
                  <a:solidFill>
                    <a:schemeClr val="tx1"/>
                  </a:solidFill>
                </a:ln>
                <a:solidFill>
                  <a:schemeClr val="bg1"/>
                </a:solidFill>
                <a:effectLst>
                  <a:outerShdw blurRad="215900" algn="ctr" rotWithShape="0">
                    <a:prstClr val="black">
                      <a:alpha val="85000"/>
                    </a:prstClr>
                  </a:outerShdw>
                </a:effectLst>
                <a:cs typeface="+mn-cs"/>
              </a:rPr>
              <a:t>!</a:t>
            </a:r>
            <a:endParaRPr lang="en-US" b="1" dirty="0">
              <a:ln>
                <a:solidFill>
                  <a:schemeClr val="tx1"/>
                </a:solidFill>
              </a:ln>
              <a:solidFill>
                <a:schemeClr val="bg1"/>
              </a:solidFill>
              <a:effectLst>
                <a:outerShdw blurRad="215900" algn="ctr" rotWithShape="0">
                  <a:prstClr val="black">
                    <a:alpha val="85000"/>
                  </a:prstClr>
                </a:outerShdw>
              </a:effectLst>
              <a:cs typeface="+mn-cs"/>
            </a:endParaRPr>
          </a:p>
        </p:txBody>
      </p:sp>
      <p:sp>
        <p:nvSpPr>
          <p:cNvPr id="4" name="Textfeld 11"/>
          <p:cNvSpPr txBox="1">
            <a:spLocks noChangeArrowheads="1"/>
          </p:cNvSpPr>
          <p:nvPr/>
        </p:nvSpPr>
        <p:spPr bwMode="auto">
          <a:xfrm>
            <a:off x="4984303" y="4763868"/>
            <a:ext cx="4071937" cy="461665"/>
          </a:xfrm>
          <a:prstGeom prst="rect">
            <a:avLst/>
          </a:prstGeom>
          <a:noFill/>
          <a:ln w="9525">
            <a:noFill/>
            <a:miter lim="800000"/>
            <a:headEnd/>
            <a:tailEnd/>
          </a:ln>
        </p:spPr>
        <p:txBody>
          <a:bodyPr>
            <a:spAutoFit/>
          </a:bodyPr>
          <a:lstStyle/>
          <a:p>
            <a:r>
              <a:rPr lang="en-GB" sz="1200" b="1" dirty="0">
                <a:latin typeface="Arial" pitchFamily="34" charset="0"/>
                <a:cs typeface="Arial" pitchFamily="34" charset="0"/>
              </a:rPr>
              <a:t>Contact</a:t>
            </a:r>
            <a:r>
              <a:rPr lang="de-DE" sz="1200" b="1" dirty="0">
                <a:latin typeface="Arial" pitchFamily="34" charset="0"/>
                <a:cs typeface="Arial" pitchFamily="34" charset="0"/>
              </a:rPr>
              <a:t> </a:t>
            </a:r>
            <a:r>
              <a:rPr lang="de-DE" sz="1200" b="1" dirty="0" smtClean="0">
                <a:latin typeface="Arial" pitchFamily="34" charset="0"/>
                <a:cs typeface="Arial" pitchFamily="34" charset="0"/>
              </a:rPr>
              <a:t>:</a:t>
            </a:r>
            <a:r>
              <a:rPr lang="de-DE" sz="1200" dirty="0">
                <a:latin typeface="Arial" pitchFamily="34" charset="0"/>
                <a:cs typeface="Arial" pitchFamily="34" charset="0"/>
              </a:rPr>
              <a:t>	</a:t>
            </a:r>
            <a:r>
              <a:rPr lang="de-DE" sz="1200" dirty="0" smtClean="0">
                <a:latin typeface="Arial" pitchFamily="34" charset="0"/>
                <a:cs typeface="Arial" pitchFamily="34" charset="0"/>
              </a:rPr>
              <a:t>Dr</a:t>
            </a:r>
            <a:r>
              <a:rPr lang="de-DE" sz="1200" dirty="0">
                <a:latin typeface="Arial" pitchFamily="34" charset="0"/>
                <a:cs typeface="Arial" pitchFamily="34" charset="0"/>
              </a:rPr>
              <a:t>. Arnold </a:t>
            </a:r>
            <a:r>
              <a:rPr lang="de-DE" sz="1200" dirty="0" err="1">
                <a:latin typeface="Arial" pitchFamily="34" charset="0"/>
                <a:cs typeface="Arial" pitchFamily="34" charset="0"/>
              </a:rPr>
              <a:t>Sterenharz</a:t>
            </a:r>
            <a:endParaRPr lang="de-DE" sz="1200" dirty="0">
              <a:latin typeface="Arial" pitchFamily="34" charset="0"/>
              <a:cs typeface="Arial" pitchFamily="34" charset="0"/>
            </a:endParaRPr>
          </a:p>
          <a:p>
            <a:r>
              <a:rPr lang="de-DE" sz="1200" dirty="0">
                <a:latin typeface="Arial" pitchFamily="34" charset="0"/>
                <a:cs typeface="Arial" pitchFamily="34" charset="0"/>
              </a:rPr>
              <a:t>	arnold.sterenharz@ecm-office.de</a:t>
            </a:r>
          </a:p>
        </p:txBody>
      </p:sp>
      <p:sp>
        <p:nvSpPr>
          <p:cNvPr id="5" name="Textfeld 4"/>
          <p:cNvSpPr txBox="1"/>
          <p:nvPr/>
        </p:nvSpPr>
        <p:spPr>
          <a:xfrm>
            <a:off x="539552" y="1239621"/>
            <a:ext cx="8100392" cy="338554"/>
          </a:xfrm>
          <a:prstGeom prst="rect">
            <a:avLst/>
          </a:prstGeom>
          <a:noFill/>
        </p:spPr>
        <p:txBody>
          <a:bodyPr wrap="square" rtlCol="0">
            <a:spAutoFit/>
          </a:bodyPr>
          <a:lstStyle/>
          <a:p>
            <a:r>
              <a:rPr lang="de-DE" sz="1600" b="1" dirty="0" err="1" smtClean="0">
                <a:solidFill>
                  <a:schemeClr val="bg1"/>
                </a:solidFill>
              </a:rPr>
              <a:t>Good</a:t>
            </a:r>
            <a:r>
              <a:rPr lang="de-DE" sz="1600" b="1" dirty="0" smtClean="0">
                <a:solidFill>
                  <a:schemeClr val="bg1"/>
                </a:solidFill>
              </a:rPr>
              <a:t> bye!</a:t>
            </a:r>
            <a:endParaRPr lang="de-DE" sz="1600" b="1" dirty="0">
              <a:solidFill>
                <a:schemeClr val="bg1"/>
              </a:solidFill>
            </a:endParaRPr>
          </a:p>
        </p:txBody>
      </p:sp>
    </p:spTree>
    <p:extLst>
      <p:ext uri="{BB962C8B-B14F-4D97-AF65-F5344CB8AC3E}">
        <p14:creationId xmlns="" xmlns:p14="http://schemas.microsoft.com/office/powerpoint/2010/main" val="108828374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2"/>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2"/>
                                        </p:tgtEl>
                                      </p:cBhvr>
                                    </p:cmd>
                                  </p:childTnLst>
                                </p:cTn>
                              </p:par>
                            </p:childTnLst>
                          </p:cTn>
                        </p:par>
                      </p:childTnLst>
                    </p:cTn>
                  </p:par>
                </p:childTnLst>
              </p:cTn>
              <p:nextCondLst>
                <p:cond evt="onClick" delay="0">
                  <p:tgtEl>
                    <p:spTgt spid="2"/>
                  </p:tgtEl>
                </p:cond>
              </p:nextCondLst>
            </p:seq>
            <p:video>
              <p:cMediaNode>
                <p:cTn id="12" repeatCount="indefinite" fill="remove" display="0">
                  <p:stCondLst>
                    <p:cond delay="indefinite"/>
                  </p:stCondLst>
                  <p:endCondLst>
                    <p:cond evt="onPrev" delay="0">
                      <p:tgtEl>
                        <p:sldTgt/>
                      </p:tgtEl>
                    </p:cond>
                  </p:endCondLst>
                </p:cTn>
                <p:tgtEl>
                  <p:spTgt spid="2"/>
                </p:tgtEl>
              </p:cMediaNode>
            </p:video>
          </p:childTnLst>
        </p:cTn>
      </p:par>
    </p:tnLst>
  </p:timing>
</p:sld>
</file>

<file path=ppt/theme/theme1.xml><?xml version="1.0" encoding="utf-8"?>
<a:theme xmlns:a="http://schemas.openxmlformats.org/drawingml/2006/main" name="1_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275</Words>
  <Application>Microsoft Office PowerPoint</Application>
  <PresentationFormat>Diavoorstelling (4:3)</PresentationFormat>
  <Paragraphs>32</Paragraphs>
  <Slides>4</Slides>
  <Notes>1</Notes>
  <HiddenSlides>0</HiddenSlides>
  <MMClips>1</MMClips>
  <ScaleCrop>false</ScaleCrop>
  <HeadingPairs>
    <vt:vector size="4" baseType="variant">
      <vt:variant>
        <vt:lpstr>Thema</vt:lpstr>
      </vt:variant>
      <vt:variant>
        <vt:i4>1</vt:i4>
      </vt:variant>
      <vt:variant>
        <vt:lpstr>Diatitels</vt:lpstr>
      </vt:variant>
      <vt:variant>
        <vt:i4>4</vt:i4>
      </vt:variant>
    </vt:vector>
  </HeadingPairs>
  <TitlesOfParts>
    <vt:vector size="5" baseType="lpstr">
      <vt:lpstr>1_Larissa-Design</vt:lpstr>
      <vt:lpstr>Dia 1</vt:lpstr>
      <vt:lpstr>Dia 2</vt:lpstr>
      <vt:lpstr>Dia 3</vt:lpstr>
      <vt:lpstr>Dia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Arnold</dc:creator>
  <cp:lastModifiedBy>Peter Arras</cp:lastModifiedBy>
  <cp:revision>200</cp:revision>
  <dcterms:created xsi:type="dcterms:W3CDTF">2010-11-24T16:17:25Z</dcterms:created>
  <dcterms:modified xsi:type="dcterms:W3CDTF">2014-03-06T20:52:38Z</dcterms:modified>
</cp:coreProperties>
</file>