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4" r:id="rId4"/>
    <p:sldId id="265" r:id="rId5"/>
    <p:sldId id="261" r:id="rId6"/>
    <p:sldId id="263" r:id="rId7"/>
    <p:sldId id="257" r:id="rId8"/>
    <p:sldId id="258" r:id="rId9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NSCL" initials="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77E9D"/>
    <a:srgbClr val="003300"/>
    <a:srgbClr val="278E74"/>
    <a:srgbClr val="3BBB99"/>
    <a:srgbClr val="116E8A"/>
    <a:srgbClr val="1D8DB0"/>
    <a:srgbClr val="147694"/>
    <a:srgbClr val="00407A"/>
    <a:srgbClr val="86BCE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56" autoAdjust="0"/>
  </p:normalViewPr>
  <p:slideViewPr>
    <p:cSldViewPr snapToObjects="1" showGuides="1">
      <p:cViewPr varScale="1">
        <p:scale>
          <a:sx n="44" d="100"/>
          <a:sy n="44" d="100"/>
        </p:scale>
        <p:origin x="-206" y="-72"/>
      </p:cViewPr>
      <p:guideLst>
        <p:guide orient="horz" pos="2296"/>
        <p:guide pos="15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73" d="100"/>
          <a:sy n="73" d="100"/>
        </p:scale>
        <p:origin x="-2028" y="-9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3-01T12:29:47.234" idx="1">
    <p:pos x="1483" y="1797"/>
    <p:text>practicals, some of which are genuine mini projects 
inclusion of values of sustainable development and ethics
safefy and management of chemical risks
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85198-F140-406E-8F04-DE9D809B9791}" type="datetimeFigureOut">
              <a:rPr lang="nl-BE" sz="1000" smtClean="0">
                <a:latin typeface="Arial" pitchFamily="34" charset="0"/>
                <a:cs typeface="Arial" pitchFamily="34" charset="0"/>
              </a:rPr>
              <a:pPr/>
              <a:t>3/03/2014</a:t>
            </a:fld>
            <a:endParaRPr lang="nl-B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24B3E-C6E9-4CB0-843C-3CD5676655AA}" type="slidenum">
              <a:rPr lang="nl-BE" sz="1000" smtClean="0"/>
              <a:pPr/>
              <a:t>‹nr.›</a:t>
            </a:fld>
            <a:endParaRPr lang="nl-BE" sz="1000"/>
          </a:p>
        </p:txBody>
      </p:sp>
    </p:spTree>
    <p:extLst>
      <p:ext uri="{BB962C8B-B14F-4D97-AF65-F5344CB8AC3E}">
        <p14:creationId xmlns:p14="http://schemas.microsoft.com/office/powerpoint/2010/main" xmlns="" val="397321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7AF0A2F9-EF49-41B3-9E69-7CDBDC14786A}" type="datetimeFigureOut">
              <a:rPr lang="nl-BE" smtClean="0"/>
              <a:pPr/>
              <a:t>3/03/2014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540000" y="4320000"/>
            <a:ext cx="5760000" cy="4140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17C257C2-8D60-4760-88CB-024AF3EEC641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29475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28B52D-48BA-4711-942D-DAAD7C2F01B4}" type="slidenum">
              <a:rPr lang="fr-FR" smtClean="0">
                <a:latin typeface="Arial" pitchFamily="34" charset="0"/>
              </a:rPr>
              <a:pPr/>
              <a:t>3</a:t>
            </a:fld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468C7-A8E9-4BD6-8716-92C6FF1AEAF6}" type="slidenum">
              <a:rPr lang="fr-FR" smtClean="0">
                <a:latin typeface="Arial" pitchFamily="34" charset="0"/>
              </a:rPr>
              <a:pPr/>
              <a:t>4</a:t>
            </a:fld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 bwMode="auto">
          <a:xfrm>
            <a:off x="0" y="648000"/>
            <a:ext cx="9144000" cy="6228000"/>
          </a:xfrm>
          <a:prstGeom prst="rect">
            <a:avLst/>
          </a:prstGeom>
          <a:gradFill flip="none" rotWithShape="1">
            <a:gsLst>
              <a:gs pos="0">
                <a:srgbClr val="3BBB99"/>
              </a:gs>
              <a:gs pos="100000">
                <a:srgbClr val="278E74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>
              <a:spcBef>
                <a:spcPct val="20000"/>
              </a:spcBef>
              <a:defRPr/>
            </a:pPr>
            <a:endParaRPr lang="nl-NL">
              <a:ea typeface="Arial" pitchFamily="-109" charset="0"/>
              <a:cs typeface="Arial" pitchFamily="-109" charset="0"/>
            </a:endParaRPr>
          </a:p>
        </p:txBody>
      </p:sp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2067918" y="1114400"/>
            <a:ext cx="5580000" cy="303468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nl-BE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nl-NL" dirty="0" smtClean="0"/>
              <a:t>Click and type </a:t>
            </a:r>
            <a:r>
              <a:rPr lang="nl-NL" dirty="0" err="1" smtClean="0"/>
              <a:t>partnername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kumimoji="0" lang="nl-N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and type name of </a:t>
            </a:r>
            <a:r>
              <a:rPr kumimoji="0" lang="nl-N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faculty</a:t>
            </a:r>
            <a:r>
              <a:rPr kumimoji="0" lang="nl-N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/</a:t>
            </a:r>
            <a:r>
              <a:rPr kumimoji="0" lang="nl-N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department</a:t>
            </a:r>
            <a:r>
              <a:rPr kumimoji="0" lang="nl-N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running the project</a:t>
            </a:r>
            <a:r>
              <a:rPr kumimoji="0" lang="nl-B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kumimoji="0" lang="nl-B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endParaRPr lang="nl-BE" dirty="0"/>
          </a:p>
        </p:txBody>
      </p:sp>
      <p:sp>
        <p:nvSpPr>
          <p:cNvPr id="10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2067918" y="5517232"/>
            <a:ext cx="5580000" cy="10800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Click and type name of presenter</a:t>
            </a:r>
            <a:endParaRPr lang="nl-BE" dirty="0"/>
          </a:p>
        </p:txBody>
      </p:sp>
      <p:pic>
        <p:nvPicPr>
          <p:cNvPr id="8" name="Afbeelding 7" descr="mmateng-logo1-bi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47664" cy="691041"/>
          </a:xfrm>
          <a:prstGeom prst="rect">
            <a:avLst/>
          </a:prstGeom>
        </p:spPr>
      </p:pic>
      <p:pic>
        <p:nvPicPr>
          <p:cNvPr id="12" name="Picture 4" descr="http://eacea.ec.europa.eu/about/logos/eu_flag_programme/Tempus/eu_flag_tempu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942" y="0"/>
            <a:ext cx="1280058" cy="4766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 userDrawn="1"/>
        </p:nvSpPr>
        <p:spPr>
          <a:xfrm>
            <a:off x="1835696" y="186335"/>
            <a:ext cx="581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Modernization of two cycles (MA, BA) of competence-based curricula in Material  Engineering according to the best experience of Bologna Process</a:t>
            </a:r>
            <a:endParaRPr lang="en-GB" sz="1200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0" hasCustomPrompt="1"/>
          </p:nvPr>
        </p:nvSpPr>
        <p:spPr>
          <a:xfrm>
            <a:off x="179512" y="1114400"/>
            <a:ext cx="1511720" cy="1882552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Click to </a:t>
            </a:r>
            <a:r>
              <a:rPr lang="nl-NL" dirty="0" err="1" smtClean="0"/>
              <a:t>add</a:t>
            </a:r>
            <a:r>
              <a:rPr lang="nl-NL" dirty="0" smtClean="0"/>
              <a:t> logo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3413924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Click and type </a:t>
            </a:r>
            <a:r>
              <a:rPr lang="nl-NL" dirty="0" err="1" smtClean="0"/>
              <a:t>title</a:t>
            </a:r>
            <a:endParaRPr lang="nl-BE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540000" y="1772816"/>
            <a:ext cx="8334000" cy="442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  <a:p>
            <a:pPr lvl="1"/>
            <a:r>
              <a:rPr lang="nl-NL" dirty="0" smtClean="0"/>
              <a:t>2nd level</a:t>
            </a:r>
          </a:p>
          <a:p>
            <a:pPr lvl="2"/>
            <a:r>
              <a:rPr lang="nl-NL" dirty="0" smtClean="0"/>
              <a:t>3th level</a:t>
            </a:r>
          </a:p>
          <a:p>
            <a:pPr lvl="3"/>
            <a:r>
              <a:rPr lang="nl-NL" dirty="0" smtClean="0"/>
              <a:t>4th level</a:t>
            </a:r>
          </a:p>
          <a:p>
            <a:pPr lvl="4"/>
            <a:r>
              <a:rPr lang="nl-NL" dirty="0" smtClean="0"/>
              <a:t>5th level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2416900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Click and type </a:t>
            </a:r>
            <a:r>
              <a:rPr lang="nl-NL" dirty="0" err="1" smtClean="0"/>
              <a:t>title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540000" y="1772816"/>
            <a:ext cx="4038600" cy="4005184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 marL="1435100" indent="-2286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  <a:p>
            <a:pPr lvl="1"/>
            <a:r>
              <a:rPr lang="nl-NL" dirty="0" smtClean="0"/>
              <a:t>2nd level</a:t>
            </a:r>
          </a:p>
          <a:p>
            <a:pPr lvl="2"/>
            <a:r>
              <a:rPr lang="nl-NL" dirty="0" smtClean="0"/>
              <a:t>3th level</a:t>
            </a:r>
          </a:p>
          <a:p>
            <a:pPr lvl="3"/>
            <a:r>
              <a:rPr lang="nl-NL" dirty="0" smtClean="0"/>
              <a:t>4th level</a:t>
            </a:r>
          </a:p>
          <a:p>
            <a:pPr lvl="4"/>
            <a:r>
              <a:rPr lang="nl-NL" dirty="0" smtClean="0"/>
              <a:t>5th level</a:t>
            </a:r>
            <a:endParaRPr lang="nl-BE" dirty="0" smtClean="0"/>
          </a:p>
          <a:p>
            <a:pPr lvl="4"/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835400" y="1772816"/>
            <a:ext cx="4038600" cy="4005184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1435100" indent="-2286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  <a:p>
            <a:pPr lvl="1"/>
            <a:r>
              <a:rPr lang="nl-NL" dirty="0" smtClean="0"/>
              <a:t>2nd level</a:t>
            </a:r>
          </a:p>
          <a:p>
            <a:pPr lvl="2"/>
            <a:r>
              <a:rPr lang="nl-NL" dirty="0" smtClean="0"/>
              <a:t>3th level</a:t>
            </a:r>
          </a:p>
          <a:p>
            <a:pPr lvl="3"/>
            <a:r>
              <a:rPr lang="nl-NL" dirty="0" smtClean="0"/>
              <a:t>4th level</a:t>
            </a:r>
          </a:p>
          <a:p>
            <a:pPr lvl="4"/>
            <a:r>
              <a:rPr lang="nl-NL" dirty="0" smtClean="0"/>
              <a:t>5th level</a:t>
            </a:r>
            <a:endParaRPr lang="nl-BE" dirty="0" smtClean="0"/>
          </a:p>
          <a:p>
            <a:pPr lvl="4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419803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Click and type </a:t>
            </a:r>
            <a:r>
              <a:rPr lang="nl-NL" dirty="0" err="1" smtClean="0"/>
              <a:t>title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540000" y="1672041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07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540000" y="2420888"/>
            <a:ext cx="4040188" cy="37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 marL="1435100" indent="-1800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  <a:p>
            <a:pPr lvl="1"/>
            <a:r>
              <a:rPr lang="nl-NL" dirty="0" smtClean="0"/>
              <a:t>2nd level</a:t>
            </a:r>
          </a:p>
          <a:p>
            <a:pPr lvl="2"/>
            <a:r>
              <a:rPr lang="nl-NL" dirty="0" smtClean="0"/>
              <a:t>3th level</a:t>
            </a:r>
          </a:p>
          <a:p>
            <a:pPr lvl="3"/>
            <a:r>
              <a:rPr lang="nl-NL" dirty="0" smtClean="0"/>
              <a:t>4th level</a:t>
            </a:r>
          </a:p>
          <a:p>
            <a:pPr lvl="4"/>
            <a:r>
              <a:rPr lang="nl-NL" dirty="0" smtClean="0"/>
              <a:t>5th level</a:t>
            </a:r>
            <a:endParaRPr lang="nl-BE" dirty="0" smtClean="0"/>
          </a:p>
          <a:p>
            <a:pPr lvl="4"/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24000" y="1669881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4000" y="2420888"/>
            <a:ext cx="4039200" cy="37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 marL="1584325" indent="-285750">
              <a:buFont typeface="Arial" pitchFamily="34" charset="0"/>
              <a:buChar char="-"/>
              <a:defRPr lang="nl-BE" sz="1600" kern="1200" dirty="0">
                <a:solidFill>
                  <a:srgbClr val="00407A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  <a:p>
            <a:pPr lvl="1"/>
            <a:r>
              <a:rPr lang="nl-NL" dirty="0" smtClean="0"/>
              <a:t>2nd level</a:t>
            </a:r>
          </a:p>
          <a:p>
            <a:pPr lvl="2"/>
            <a:r>
              <a:rPr lang="nl-NL" dirty="0" smtClean="0"/>
              <a:t>3th level</a:t>
            </a:r>
          </a:p>
          <a:p>
            <a:pPr lvl="3"/>
            <a:r>
              <a:rPr lang="nl-NL" dirty="0" smtClean="0"/>
              <a:t>4th level</a:t>
            </a:r>
          </a:p>
          <a:p>
            <a:pPr lvl="4"/>
            <a:r>
              <a:rPr lang="nl-NL" dirty="0" smtClean="0"/>
              <a:t>5th level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437820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title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xmlns="" val="4161822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89059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0" y="836712"/>
            <a:ext cx="3008313" cy="895100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761909" y="831812"/>
            <a:ext cx="5105139" cy="5256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 marL="1435100" indent="-228600">
              <a:buFont typeface="Arial" pitchFamily="34" charset="0"/>
              <a:buChar char="-"/>
              <a:tabLst/>
              <a:defRPr sz="1600">
                <a:solidFill>
                  <a:srgbClr val="00407A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  <a:p>
            <a:pPr lvl="1"/>
            <a:r>
              <a:rPr lang="nl-NL" dirty="0" smtClean="0"/>
              <a:t>2nd level</a:t>
            </a:r>
          </a:p>
          <a:p>
            <a:pPr lvl="2"/>
            <a:r>
              <a:rPr lang="nl-NL" dirty="0" smtClean="0"/>
              <a:t>3th level</a:t>
            </a:r>
          </a:p>
          <a:p>
            <a:pPr lvl="3"/>
            <a:r>
              <a:rPr lang="nl-NL" dirty="0" smtClean="0"/>
              <a:t>4th level</a:t>
            </a:r>
          </a:p>
          <a:p>
            <a:pPr lvl="4"/>
            <a:r>
              <a:rPr lang="nl-NL" dirty="0" smtClean="0"/>
              <a:t>5th level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39552" y="1731812"/>
            <a:ext cx="3008313" cy="4356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xmlns="" val="2206352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0" y="5058000"/>
            <a:ext cx="8334000" cy="540000"/>
          </a:xfrm>
        </p:spPr>
        <p:txBody>
          <a:bodyPr anchor="t" anchorCtr="0">
            <a:noAutofit/>
          </a:bodyPr>
          <a:lstStyle>
            <a:lvl1pPr algn="l">
              <a:defRPr sz="2000" b="1"/>
            </a:lvl1pPr>
          </a:lstStyle>
          <a:p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540000" y="764704"/>
            <a:ext cx="8334000" cy="4114800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Click the icon and </a:t>
            </a:r>
            <a:r>
              <a:rPr lang="nl-NL" dirty="0" err="1" smtClean="0"/>
              <a:t>insert</a:t>
            </a:r>
            <a:r>
              <a:rPr lang="nl-NL" dirty="0" smtClean="0"/>
              <a:t> picture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40000" y="5625224"/>
            <a:ext cx="8334000" cy="36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Click and type </a:t>
            </a:r>
            <a:r>
              <a:rPr lang="nl-NL" dirty="0" err="1" smtClean="0"/>
              <a:t>text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xmlns="" val="4024263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172200"/>
            <a:ext cx="4419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April 2008</a:t>
            </a:r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 userDrawn="1"/>
        </p:nvSpPr>
        <p:spPr bwMode="auto">
          <a:xfrm>
            <a:off x="0" y="6372000"/>
            <a:ext cx="9144000" cy="550800"/>
          </a:xfrm>
          <a:prstGeom prst="rect">
            <a:avLst/>
          </a:prstGeom>
          <a:gradFill flip="none" rotWithShape="1">
            <a:gsLst>
              <a:gs pos="0">
                <a:srgbClr val="3BBB99"/>
              </a:gs>
              <a:gs pos="100000">
                <a:srgbClr val="278E74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>
              <a:spcBef>
                <a:spcPct val="20000"/>
              </a:spcBef>
              <a:defRPr/>
            </a:pPr>
            <a:endParaRPr lang="nl-NL">
              <a:ea typeface="Arial" pitchFamily="-109" charset="0"/>
              <a:cs typeface="Arial" pitchFamily="-109" charset="0"/>
            </a:endParaRPr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40000" y="691041"/>
            <a:ext cx="8334000" cy="900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l-NL" dirty="0" smtClean="0"/>
              <a:t>Klik en typ de titel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0000" y="1916831"/>
            <a:ext cx="8334000" cy="38611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 smtClean="0"/>
              <a:t>Klik en typ de tekst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pic>
        <p:nvPicPr>
          <p:cNvPr id="10" name="Afbeelding 9" descr="mmateng-logo1-big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1547664" cy="691041"/>
          </a:xfrm>
          <a:prstGeom prst="rect">
            <a:avLst/>
          </a:prstGeom>
        </p:spPr>
      </p:pic>
      <p:pic>
        <p:nvPicPr>
          <p:cNvPr id="12" name="Picture 4" descr="http://eacea.ec.europa.eu/about/logos/eu_flag_programme/Tempus/eu_flag_tempus.pn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942" y="0"/>
            <a:ext cx="1280058" cy="4766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lide Number Placeholder 85"/>
          <p:cNvSpPr txBox="1">
            <a:spLocks/>
          </p:cNvSpPr>
          <p:nvPr userDrawn="1"/>
        </p:nvSpPr>
        <p:spPr>
          <a:xfrm>
            <a:off x="0" y="6461134"/>
            <a:ext cx="360000" cy="461665"/>
          </a:xfrm>
          <a:prstGeom prst="rect">
            <a:avLst/>
          </a:prstGeom>
          <a:solidFill>
            <a:srgbClr val="00A0AE"/>
          </a:solidFill>
        </p:spPr>
        <p:txBody>
          <a:bodyPr vert="horz" wrap="none" lIns="0" tIns="108000" rIns="0" bIns="0" rtlCol="0" anchor="ctr" anchorCtr="0">
            <a:noAutofit/>
          </a:bodyPr>
          <a:lstStyle>
            <a:defPPr>
              <a:defRPr lang="ru-RU"/>
            </a:defPPr>
            <a:lvl1pPr marL="0" algn="ctr" defTabSz="914400" rtl="0" eaLnBrk="1" latinLnBrk="0" hangingPunct="1">
              <a:defRPr sz="2000" b="0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4" name="TextBox 11"/>
          <p:cNvSpPr txBox="1"/>
          <p:nvPr userDrawn="1"/>
        </p:nvSpPr>
        <p:spPr>
          <a:xfrm>
            <a:off x="360000" y="6461135"/>
            <a:ext cx="25502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KU Leuven </a:t>
            </a:r>
            <a:r>
              <a:rPr lang="en-US" sz="1200" b="1" baseline="0" dirty="0" smtClean="0">
                <a:solidFill>
                  <a:srgbClr val="0070C0"/>
                </a:solidFill>
              </a:rPr>
              <a:t>– Campus De </a:t>
            </a:r>
            <a:r>
              <a:rPr lang="en-US" sz="1200" b="1" baseline="0" dirty="0" err="1" smtClean="0">
                <a:solidFill>
                  <a:srgbClr val="0070C0"/>
                </a:solidFill>
              </a:rPr>
              <a:t>Nayer</a:t>
            </a:r>
            <a:r>
              <a:rPr lang="en-US" sz="1200" b="1" dirty="0" smtClean="0">
                <a:solidFill>
                  <a:srgbClr val="0070C0"/>
                </a:solidFill>
              </a:rPr>
              <a:t>,</a:t>
            </a:r>
            <a:r>
              <a:rPr lang="en-US" sz="1200" b="1" baseline="0" dirty="0" smtClean="0">
                <a:solidFill>
                  <a:srgbClr val="0070C0"/>
                </a:solidFill>
              </a:rPr>
              <a:t> </a:t>
            </a:r>
            <a:br>
              <a:rPr lang="en-US" sz="1200" b="1" baseline="0" dirty="0" smtClean="0">
                <a:solidFill>
                  <a:srgbClr val="0070C0"/>
                </a:solidFill>
              </a:rPr>
            </a:br>
            <a:r>
              <a:rPr lang="en-US" sz="1200" b="1" baseline="0" dirty="0" smtClean="0">
                <a:solidFill>
                  <a:srgbClr val="0070C0"/>
                </a:solidFill>
              </a:rPr>
              <a:t>10 -11 March,  2014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21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709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710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baseline="0">
          <a:solidFill>
            <a:srgbClr val="52BDE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60000" indent="-360000" algn="l" defTabSz="914400" rtl="0" eaLnBrk="1" latinLnBrk="0" hangingPunct="1">
        <a:spcBef>
          <a:spcPts val="580"/>
        </a:spcBef>
        <a:buSzPct val="110000"/>
        <a:buFont typeface="Arial" pitchFamily="34" charset="0"/>
        <a:buChar char="•"/>
        <a:defRPr sz="24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1pPr>
      <a:lvl2pPr marL="720000" indent="-360363" algn="l" defTabSz="914400" rtl="0" eaLnBrk="1" latinLnBrk="0" hangingPunct="1">
        <a:spcBef>
          <a:spcPts val="580"/>
        </a:spcBef>
        <a:buSzPct val="75000"/>
        <a:buFont typeface="Courier New" pitchFamily="49" charset="0"/>
        <a:buChar char="o"/>
        <a:defRPr sz="24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2pPr>
      <a:lvl3pPr marL="9900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3pPr>
      <a:lvl4pPr marL="1168400" indent="-180000" algn="l" defTabSz="914400" rtl="0" eaLnBrk="1" latinLnBrk="0" hangingPunct="1">
        <a:spcBef>
          <a:spcPts val="380"/>
        </a:spcBef>
        <a:buSzPct val="80000"/>
        <a:buFont typeface="Arial" pitchFamily="34" charset="0"/>
        <a:buChar char="•"/>
        <a:defRPr sz="16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4pPr>
      <a:lvl5pPr marL="1338263" indent="-179388" algn="l" defTabSz="914400" rtl="0" eaLnBrk="1" latinLnBrk="0" hangingPunct="1">
        <a:spcBef>
          <a:spcPts val="380"/>
        </a:spcBef>
        <a:buFont typeface="Arial" pitchFamily="34" charset="0"/>
        <a:buChar char="-"/>
        <a:defRPr lang="nl-BE" sz="1600" kern="1200" dirty="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umet.univ-lille1.fr/index.php?lang=f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bouquerel@ensc-lille.fr" TargetMode="External"/><Relationship Id="rId2" Type="http://schemas.openxmlformats.org/officeDocument/2006/relationships/hyperlink" Target="mailto:jean-bernard.vogt@ensc-lille.fr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zahia.turpin@ensc-lill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85786" y="2143116"/>
            <a:ext cx="7715304" cy="303468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Graduate School of Engineering Chemistry of  Lille,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University of Lille, France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u="sng" dirty="0" smtClean="0"/>
              <a:t>Jean-Bernard VOGT</a:t>
            </a:r>
            <a:r>
              <a:rPr lang="nl-BE" dirty="0" smtClean="0"/>
              <a:t>, Zahia TURPIN</a:t>
            </a:r>
            <a:endParaRPr lang="nl-BE" dirty="0"/>
          </a:p>
        </p:txBody>
      </p:sp>
      <p:pic>
        <p:nvPicPr>
          <p:cNvPr id="7" name="Image 6" descr="Chimiel2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857232"/>
            <a:ext cx="2257037" cy="642941"/>
          </a:xfrm>
          <a:prstGeom prst="rect">
            <a:avLst/>
          </a:prstGeom>
        </p:spPr>
      </p:pic>
      <p:pic>
        <p:nvPicPr>
          <p:cNvPr id="5" name="Picture 6" descr="Unité Matériaux et Transformation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0286" y="887412"/>
            <a:ext cx="2735263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071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ENSCL: fact and figures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Located on the campus of Lille University of Sciences and Technologies</a:t>
            </a:r>
          </a:p>
          <a:p>
            <a:r>
              <a:rPr lang="en-GB" sz="2800" dirty="0" smtClean="0"/>
              <a:t>Founded in 1894</a:t>
            </a:r>
          </a:p>
          <a:p>
            <a:r>
              <a:rPr lang="en-GB" sz="2800" dirty="0" smtClean="0"/>
              <a:t>Master’s degree</a:t>
            </a:r>
          </a:p>
          <a:p>
            <a:r>
              <a:rPr lang="en-GB" sz="2800" dirty="0" smtClean="0"/>
              <a:t>400 students </a:t>
            </a:r>
          </a:p>
          <a:p>
            <a:r>
              <a:rPr lang="en-GB" sz="2800" dirty="0" smtClean="0"/>
              <a:t>3500 alumni students</a:t>
            </a:r>
          </a:p>
          <a:p>
            <a:r>
              <a:rPr lang="en-GB" sz="2800" dirty="0" smtClean="0"/>
              <a:t>140 professors and assistant professors (40 from industry)</a:t>
            </a:r>
          </a:p>
          <a:p>
            <a:r>
              <a:rPr lang="en-GB" sz="2800" dirty="0" smtClean="0"/>
              <a:t>3 internationally recognized research laboratories</a:t>
            </a:r>
          </a:p>
          <a:p>
            <a:endParaRPr lang="en-GB" sz="2800" dirty="0" smtClean="0"/>
          </a:p>
          <a:p>
            <a:endParaRPr lang="en-GB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3268317" y="44624"/>
            <a:ext cx="1951755" cy="70010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Education </a:t>
            </a:r>
          </a:p>
        </p:txBody>
      </p:sp>
      <p:sp>
        <p:nvSpPr>
          <p:cNvPr id="11267" name="Rectangle 28"/>
          <p:cNvSpPr>
            <a:spLocks noChangeArrowheads="1"/>
          </p:cNvSpPr>
          <p:nvPr/>
        </p:nvSpPr>
        <p:spPr bwMode="auto">
          <a:xfrm>
            <a:off x="2500313" y="1493367"/>
            <a:ext cx="3071812" cy="642937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/>
              <a:t>5th year</a:t>
            </a:r>
          </a:p>
        </p:txBody>
      </p:sp>
      <p:sp>
        <p:nvSpPr>
          <p:cNvPr id="11268" name="Rectangle 29"/>
          <p:cNvSpPr>
            <a:spLocks noChangeArrowheads="1"/>
          </p:cNvSpPr>
          <p:nvPr/>
        </p:nvSpPr>
        <p:spPr bwMode="auto">
          <a:xfrm>
            <a:off x="2500313" y="2207742"/>
            <a:ext cx="3071812" cy="642937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/>
              <a:t>4th year</a:t>
            </a:r>
          </a:p>
        </p:txBody>
      </p:sp>
      <p:sp>
        <p:nvSpPr>
          <p:cNvPr id="11269" name="Rectangle 30"/>
          <p:cNvSpPr>
            <a:spLocks noChangeArrowheads="1"/>
          </p:cNvSpPr>
          <p:nvPr/>
        </p:nvSpPr>
        <p:spPr bwMode="auto">
          <a:xfrm>
            <a:off x="2500313" y="2922117"/>
            <a:ext cx="3071812" cy="642937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/>
              <a:t>3rd year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500313" y="3707929"/>
            <a:ext cx="3071812" cy="6429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</a:rPr>
              <a:t>2</a:t>
            </a:r>
            <a:r>
              <a:rPr lang="en-US" baseline="30000" smtClean="0">
                <a:latin typeface="Arial" charset="0"/>
              </a:rPr>
              <a:t>nd</a:t>
            </a:r>
            <a:r>
              <a:rPr lang="en-US" smtClean="0">
                <a:latin typeface="Arial" charset="0"/>
              </a:rPr>
              <a:t> year</a:t>
            </a:r>
          </a:p>
          <a:p>
            <a:pPr>
              <a:defRPr/>
            </a:pPr>
            <a:r>
              <a:rPr lang="en-US" smtClean="0">
                <a:latin typeface="Arial" charset="0"/>
              </a:rPr>
              <a:t>(preparatory classes) </a:t>
            </a:r>
            <a:endParaRPr lang="en-US">
              <a:latin typeface="Arial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500313" y="4565179"/>
            <a:ext cx="3071812" cy="6429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</a:rPr>
              <a:t>1st  year</a:t>
            </a:r>
          </a:p>
          <a:p>
            <a:pPr>
              <a:defRPr/>
            </a:pPr>
            <a:r>
              <a:rPr lang="en-US" smtClean="0">
                <a:latin typeface="Arial" charset="0"/>
              </a:rPr>
              <a:t>(preparatory classes)</a:t>
            </a:r>
            <a:endParaRPr lang="en-US">
              <a:latin typeface="Arial" charset="0"/>
            </a:endParaRPr>
          </a:p>
        </p:txBody>
      </p:sp>
      <p:sp>
        <p:nvSpPr>
          <p:cNvPr id="11272" name="Rectangle à coins arrondis 50"/>
          <p:cNvSpPr>
            <a:spLocks noChangeArrowheads="1"/>
          </p:cNvSpPr>
          <p:nvPr/>
        </p:nvSpPr>
        <p:spPr bwMode="auto">
          <a:xfrm>
            <a:off x="5888038" y="1918817"/>
            <a:ext cx="2571750" cy="714375"/>
          </a:xfrm>
          <a:prstGeom prst="roundRect">
            <a:avLst>
              <a:gd name="adj" fmla="val 16667"/>
            </a:avLst>
          </a:prstGeom>
          <a:solidFill>
            <a:srgbClr val="00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Engineering program</a:t>
            </a:r>
          </a:p>
          <a:p>
            <a:r>
              <a:rPr lang="fr-FR" b="1" dirty="0" err="1">
                <a:solidFill>
                  <a:schemeClr val="bg1"/>
                </a:solidFill>
              </a:rPr>
              <a:t>Master’s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 err="1">
                <a:solidFill>
                  <a:schemeClr val="bg1"/>
                </a:solidFill>
              </a:rPr>
              <a:t>degree</a:t>
            </a:r>
            <a:endParaRPr lang="fr-FR" b="1" dirty="0">
              <a:solidFill>
                <a:schemeClr val="bg1"/>
              </a:solidFill>
            </a:endParaRPr>
          </a:p>
          <a:p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1273" name="Rectangle 52"/>
          <p:cNvSpPr>
            <a:spLocks noChangeArrowheads="1"/>
          </p:cNvSpPr>
          <p:nvPr/>
        </p:nvSpPr>
        <p:spPr bwMode="auto">
          <a:xfrm>
            <a:off x="2571750" y="5708179"/>
            <a:ext cx="3000375" cy="419100"/>
          </a:xfrm>
          <a:prstGeom prst="rect">
            <a:avLst/>
          </a:prstGeom>
          <a:solidFill>
            <a:srgbClr val="EF639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/>
              <a:t>End of secondary school</a:t>
            </a:r>
          </a:p>
        </p:txBody>
      </p:sp>
      <p:sp>
        <p:nvSpPr>
          <p:cNvPr id="11274" name="Flèche courbée vers le bas 60"/>
          <p:cNvSpPr>
            <a:spLocks noChangeArrowheads="1"/>
          </p:cNvSpPr>
          <p:nvPr/>
        </p:nvSpPr>
        <p:spPr bwMode="auto">
          <a:xfrm rot="-6811203">
            <a:off x="1966119" y="5383536"/>
            <a:ext cx="585787" cy="311150"/>
          </a:xfrm>
          <a:prstGeom prst="curvedDownArrow">
            <a:avLst>
              <a:gd name="adj1" fmla="val 24902"/>
              <a:gd name="adj2" fmla="val 49812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Flèche courbée vers le haut 64"/>
          <p:cNvSpPr>
            <a:spLocks noChangeArrowheads="1"/>
          </p:cNvSpPr>
          <p:nvPr/>
        </p:nvSpPr>
        <p:spPr bwMode="auto">
          <a:xfrm rot="-5729350">
            <a:off x="5408612" y="3566642"/>
            <a:ext cx="841375" cy="292100"/>
          </a:xfrm>
          <a:prstGeom prst="curvedUpArrow">
            <a:avLst>
              <a:gd name="adj1" fmla="val 25057"/>
              <a:gd name="adj2" fmla="val 50101"/>
              <a:gd name="adj3" fmla="val 25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Rectangle 65"/>
          <p:cNvSpPr>
            <a:spLocks noChangeArrowheads="1"/>
          </p:cNvSpPr>
          <p:nvPr/>
        </p:nvSpPr>
        <p:spPr bwMode="auto">
          <a:xfrm>
            <a:off x="6143625" y="3207867"/>
            <a:ext cx="2100783" cy="92868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 sz="1600" b="1" i="1"/>
              <a:t>National competitive entrance exam</a:t>
            </a:r>
          </a:p>
        </p:txBody>
      </p:sp>
      <p:sp>
        <p:nvSpPr>
          <p:cNvPr id="11277" name="Flèche courbée vers le haut 67"/>
          <p:cNvSpPr>
            <a:spLocks noChangeArrowheads="1"/>
          </p:cNvSpPr>
          <p:nvPr/>
        </p:nvSpPr>
        <p:spPr bwMode="auto">
          <a:xfrm rot="-5729350">
            <a:off x="5778501" y="5397029"/>
            <a:ext cx="601662" cy="242887"/>
          </a:xfrm>
          <a:prstGeom prst="curvedUpArrow">
            <a:avLst>
              <a:gd name="adj1" fmla="val 25104"/>
              <a:gd name="adj2" fmla="val 50196"/>
              <a:gd name="adj3" fmla="val 25000"/>
            </a:avLst>
          </a:prstGeom>
          <a:solidFill>
            <a:srgbClr val="3D90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Rectangle 68"/>
          <p:cNvSpPr>
            <a:spLocks noChangeArrowheads="1"/>
          </p:cNvSpPr>
          <p:nvPr/>
        </p:nvSpPr>
        <p:spPr bwMode="auto">
          <a:xfrm>
            <a:off x="6357938" y="5065242"/>
            <a:ext cx="1500187" cy="7858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 sz="1600" b="1">
                <a:solidFill>
                  <a:schemeClr val="bg1"/>
                </a:solidFill>
              </a:rPr>
              <a:t>Selection on academic records </a:t>
            </a:r>
          </a:p>
        </p:txBody>
      </p:sp>
      <p:sp>
        <p:nvSpPr>
          <p:cNvPr id="11279" name="Accolade fermante 15"/>
          <p:cNvSpPr>
            <a:spLocks/>
          </p:cNvSpPr>
          <p:nvPr/>
        </p:nvSpPr>
        <p:spPr bwMode="auto">
          <a:xfrm flipH="1">
            <a:off x="2143125" y="1707679"/>
            <a:ext cx="285750" cy="11430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273833" y="1911900"/>
            <a:ext cx="1819597" cy="712638"/>
          </a:xfrm>
          <a:prstGeom prst="rect">
            <a:avLst/>
          </a:prstGeom>
          <a:solidFill>
            <a:srgbClr val="00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Double degree program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1281" name="Rectangle à coins arrondis 50"/>
          <p:cNvSpPr>
            <a:spLocks noChangeArrowheads="1"/>
          </p:cNvSpPr>
          <p:nvPr/>
        </p:nvSpPr>
        <p:spPr bwMode="auto">
          <a:xfrm>
            <a:off x="3152378" y="911572"/>
            <a:ext cx="1707654" cy="357188"/>
          </a:xfrm>
          <a:prstGeom prst="roundRect">
            <a:avLst>
              <a:gd name="adj" fmla="val 16667"/>
            </a:avLst>
          </a:prstGeom>
          <a:solidFill>
            <a:srgbClr val="00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fr-FR" b="1">
                <a:solidFill>
                  <a:srgbClr val="FF0000"/>
                </a:solidFill>
              </a:rPr>
              <a:t>PhD or JOB</a:t>
            </a:r>
          </a:p>
          <a:p>
            <a:pPr algn="ctr"/>
            <a:endParaRPr lang="fr-FR" b="1"/>
          </a:p>
        </p:txBody>
      </p:sp>
      <p:cxnSp>
        <p:nvCxnSpPr>
          <p:cNvPr id="11282" name="Connecteur droit 2"/>
          <p:cNvCxnSpPr>
            <a:cxnSpLocks noChangeShapeType="1"/>
          </p:cNvCxnSpPr>
          <p:nvPr/>
        </p:nvCxnSpPr>
        <p:spPr bwMode="auto">
          <a:xfrm>
            <a:off x="1549400" y="1412776"/>
            <a:ext cx="4751388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prstDash val="dash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259260" y="4500570"/>
            <a:ext cx="4823816" cy="343773"/>
          </a:xfrm>
          <a:ln>
            <a:solidFill>
              <a:srgbClr val="008000"/>
            </a:solidFill>
          </a:ln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None/>
              <a:defRPr/>
            </a:pPr>
            <a:r>
              <a:rPr lang="en-GB" sz="1600" b="1" dirty="0" smtClean="0">
                <a:solidFill>
                  <a:srgbClr val="008000"/>
                </a:solidFill>
              </a:rPr>
              <a:t>    </a:t>
            </a:r>
            <a:r>
              <a:rPr lang="en-GB" sz="1400" b="1" i="1" dirty="0" smtClean="0">
                <a:solidFill>
                  <a:srgbClr val="008000"/>
                </a:solidFill>
              </a:rPr>
              <a:t>Optimization and Reliability of Engineering Materials</a:t>
            </a:r>
            <a:endParaRPr lang="en-GB" sz="1400" b="1" dirty="0" smtClean="0">
              <a:solidFill>
                <a:srgbClr val="008000"/>
              </a:solidFill>
            </a:endParaRPr>
          </a:p>
        </p:txBody>
      </p:sp>
      <p:sp>
        <p:nvSpPr>
          <p:cNvPr id="12292" name="Text Box 1028"/>
          <p:cNvSpPr txBox="1">
            <a:spLocks noChangeArrowheads="1"/>
          </p:cNvSpPr>
          <p:nvPr/>
        </p:nvSpPr>
        <p:spPr bwMode="auto">
          <a:xfrm>
            <a:off x="539750" y="981075"/>
            <a:ext cx="33845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FF3300"/>
                </a:solidFill>
                <a:latin typeface="Arial Narrow" pitchFamily="34" charset="0"/>
              </a:rPr>
              <a:t>               </a:t>
            </a: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Core syllabus</a:t>
            </a: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:</a:t>
            </a:r>
            <a:r>
              <a:rPr kumimoji="1"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kumimoji="1"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chemistry : science and technology</a:t>
            </a:r>
          </a:p>
        </p:txBody>
      </p:sp>
      <p:sp>
        <p:nvSpPr>
          <p:cNvPr id="12293" name="Rectangle 1029"/>
          <p:cNvSpPr>
            <a:spLocks noChangeArrowheads="1"/>
          </p:cNvSpPr>
          <p:nvPr/>
        </p:nvSpPr>
        <p:spPr bwMode="auto">
          <a:xfrm>
            <a:off x="179388" y="1773238"/>
            <a:ext cx="1296987" cy="50323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Arial Narrow" pitchFamily="34" charset="0"/>
              </a:rPr>
              <a:t>Semester 5</a:t>
            </a:r>
          </a:p>
        </p:txBody>
      </p:sp>
      <p:sp>
        <p:nvSpPr>
          <p:cNvPr id="12294" name="Rectangle 1030"/>
          <p:cNvSpPr>
            <a:spLocks noChangeArrowheads="1"/>
          </p:cNvSpPr>
          <p:nvPr/>
        </p:nvSpPr>
        <p:spPr bwMode="auto">
          <a:xfrm>
            <a:off x="1619250" y="1773238"/>
            <a:ext cx="1296988" cy="50323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Arial Narrow" pitchFamily="34" charset="0"/>
              </a:rPr>
              <a:t>Semester 6</a:t>
            </a:r>
          </a:p>
        </p:txBody>
      </p:sp>
      <p:sp>
        <p:nvSpPr>
          <p:cNvPr id="12295" name="Rectangle 1031"/>
          <p:cNvSpPr>
            <a:spLocks noChangeArrowheads="1"/>
          </p:cNvSpPr>
          <p:nvPr/>
        </p:nvSpPr>
        <p:spPr bwMode="auto">
          <a:xfrm>
            <a:off x="2987675" y="1773238"/>
            <a:ext cx="1296988" cy="50323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Arial Narrow" pitchFamily="34" charset="0"/>
              </a:rPr>
              <a:t>Semester 7</a:t>
            </a:r>
          </a:p>
        </p:txBody>
      </p:sp>
      <p:sp>
        <p:nvSpPr>
          <p:cNvPr id="12296" name="Rectangle 1032"/>
          <p:cNvSpPr>
            <a:spLocks noChangeArrowheads="1"/>
          </p:cNvSpPr>
          <p:nvPr/>
        </p:nvSpPr>
        <p:spPr bwMode="auto">
          <a:xfrm>
            <a:off x="4643438" y="1773238"/>
            <a:ext cx="1296987" cy="50323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Arial Narrow" pitchFamily="34" charset="0"/>
              </a:rPr>
              <a:t>Semester 8</a:t>
            </a:r>
          </a:p>
        </p:txBody>
      </p:sp>
      <p:sp>
        <p:nvSpPr>
          <p:cNvPr id="12297" name="Text Box 1033"/>
          <p:cNvSpPr txBox="1">
            <a:spLocks noChangeArrowheads="1"/>
          </p:cNvSpPr>
          <p:nvPr/>
        </p:nvSpPr>
        <p:spPr bwMode="auto">
          <a:xfrm>
            <a:off x="5364163" y="1052513"/>
            <a:ext cx="2593975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6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Personalized syllabus:</a:t>
            </a:r>
            <a:r>
              <a:rPr kumimoji="1"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kumimoji="1"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science and technology</a:t>
            </a:r>
            <a:r>
              <a:rPr kumimoji="1" lang="en-GB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                   </a:t>
            </a:r>
            <a:endParaRPr kumimoji="1" lang="en-GB" b="1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2298" name="Text Box 1034"/>
          <p:cNvSpPr txBox="1">
            <a:spLocks noChangeArrowheads="1"/>
          </p:cNvSpPr>
          <p:nvPr/>
        </p:nvSpPr>
        <p:spPr bwMode="auto">
          <a:xfrm>
            <a:off x="4259260" y="3285772"/>
            <a:ext cx="2209806" cy="2498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285750" indent="-285750" algn="ctr" eaLnBrk="1" hangingPunct="1">
              <a:lnSpc>
                <a:spcPct val="60000"/>
              </a:lnSpc>
              <a:spcBef>
                <a:spcPct val="50000"/>
              </a:spcBef>
              <a:defRPr/>
            </a:pPr>
            <a:r>
              <a:rPr kumimoji="1" lang="en-GB" sz="1600" b="1" dirty="0" smtClean="0">
                <a:solidFill>
                  <a:srgbClr val="D7732F"/>
                </a:solidFill>
                <a:sym typeface="Wingdings" pitchFamily="2" charset="2"/>
              </a:rPr>
              <a:t>M</a:t>
            </a:r>
            <a:r>
              <a:rPr kumimoji="1" lang="en-GB" sz="1600" b="1" dirty="0" smtClean="0">
                <a:solidFill>
                  <a:srgbClr val="D7732F"/>
                </a:solidFill>
              </a:rPr>
              <a:t>aterials</a:t>
            </a:r>
          </a:p>
        </p:txBody>
      </p:sp>
      <p:sp>
        <p:nvSpPr>
          <p:cNvPr id="12299" name="Rectangle 1035"/>
          <p:cNvSpPr>
            <a:spLocks noChangeArrowheads="1"/>
          </p:cNvSpPr>
          <p:nvPr/>
        </p:nvSpPr>
        <p:spPr bwMode="auto">
          <a:xfrm>
            <a:off x="6011863" y="1773238"/>
            <a:ext cx="1296987" cy="50323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Arial Narrow" pitchFamily="34" charset="0"/>
              </a:rPr>
              <a:t>Semester 9</a:t>
            </a:r>
          </a:p>
        </p:txBody>
      </p:sp>
      <p:sp>
        <p:nvSpPr>
          <p:cNvPr id="12300" name="Rectangle 1036"/>
          <p:cNvSpPr>
            <a:spLocks noChangeArrowheads="1"/>
          </p:cNvSpPr>
          <p:nvPr/>
        </p:nvSpPr>
        <p:spPr bwMode="auto">
          <a:xfrm>
            <a:off x="7435850" y="1773238"/>
            <a:ext cx="1368425" cy="50323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Arial Narrow" pitchFamily="34" charset="0"/>
              </a:rPr>
              <a:t>Semester 10</a:t>
            </a:r>
          </a:p>
        </p:txBody>
      </p:sp>
      <p:sp>
        <p:nvSpPr>
          <p:cNvPr id="12301" name="Text Box 1037"/>
          <p:cNvSpPr txBox="1">
            <a:spLocks noChangeArrowheads="1"/>
          </p:cNvSpPr>
          <p:nvPr/>
        </p:nvSpPr>
        <p:spPr bwMode="auto">
          <a:xfrm>
            <a:off x="6877050" y="3213100"/>
            <a:ext cx="15113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kumimoji="1" lang="fr-FR" sz="1600" b="1" dirty="0" smtClean="0">
                <a:solidFill>
                  <a:srgbClr val="008000"/>
                </a:solidFill>
              </a:rPr>
              <a:t>SPECIALITY</a:t>
            </a:r>
            <a:endParaRPr kumimoji="1" lang="fr-FR" b="1" dirty="0">
              <a:solidFill>
                <a:srgbClr val="008000"/>
              </a:solidFill>
            </a:endParaRPr>
          </a:p>
        </p:txBody>
      </p:sp>
      <p:sp>
        <p:nvSpPr>
          <p:cNvPr id="12302" name="Line 1038"/>
          <p:cNvSpPr>
            <a:spLocks noChangeShapeType="1"/>
          </p:cNvSpPr>
          <p:nvPr/>
        </p:nvSpPr>
        <p:spPr bwMode="auto">
          <a:xfrm>
            <a:off x="7360279" y="3573463"/>
            <a:ext cx="0" cy="92710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2303" name="AutoShape 1039"/>
          <p:cNvSpPr>
            <a:spLocks/>
          </p:cNvSpPr>
          <p:nvPr/>
        </p:nvSpPr>
        <p:spPr bwMode="auto">
          <a:xfrm rot="5400000">
            <a:off x="7238206" y="1629570"/>
            <a:ext cx="358775" cy="2665412"/>
          </a:xfrm>
          <a:prstGeom prst="rightBrace">
            <a:avLst>
              <a:gd name="adj1" fmla="val 0"/>
              <a:gd name="adj2" fmla="val 49852"/>
            </a:avLst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2304" name="Rectangle 1040"/>
          <p:cNvSpPr>
            <a:spLocks noChangeArrowheads="1"/>
          </p:cNvSpPr>
          <p:nvPr/>
        </p:nvSpPr>
        <p:spPr bwMode="auto">
          <a:xfrm>
            <a:off x="107950" y="1677988"/>
            <a:ext cx="4246563" cy="719137"/>
          </a:xfrm>
          <a:prstGeom prst="rect">
            <a:avLst/>
          </a:prstGeom>
          <a:noFill/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Rectangle 1041"/>
          <p:cNvSpPr>
            <a:spLocks noChangeArrowheads="1"/>
          </p:cNvSpPr>
          <p:nvPr/>
        </p:nvSpPr>
        <p:spPr bwMode="auto">
          <a:xfrm>
            <a:off x="4500563" y="1676400"/>
            <a:ext cx="4464050" cy="719138"/>
          </a:xfrm>
          <a:prstGeom prst="rect">
            <a:avLst/>
          </a:prstGeom>
          <a:noFill/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42"/>
          <p:cNvGrpSpPr>
            <a:grpSpLocks/>
          </p:cNvGrpSpPr>
          <p:nvPr/>
        </p:nvGrpSpPr>
        <p:grpSpPr bwMode="auto">
          <a:xfrm>
            <a:off x="73025" y="2708275"/>
            <a:ext cx="8747125" cy="0"/>
            <a:chOff x="46" y="1616"/>
            <a:chExt cx="5510" cy="0"/>
          </a:xfrm>
        </p:grpSpPr>
        <p:sp>
          <p:nvSpPr>
            <p:cNvPr id="12313" name="Line 1043"/>
            <p:cNvSpPr>
              <a:spLocks noChangeShapeType="1"/>
            </p:cNvSpPr>
            <p:nvPr/>
          </p:nvSpPr>
          <p:spPr bwMode="auto">
            <a:xfrm>
              <a:off x="46" y="1616"/>
              <a:ext cx="17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4" name="Line 1044"/>
            <p:cNvSpPr>
              <a:spLocks noChangeShapeType="1"/>
            </p:cNvSpPr>
            <p:nvPr/>
          </p:nvSpPr>
          <p:spPr bwMode="auto">
            <a:xfrm>
              <a:off x="1850" y="1616"/>
              <a:ext cx="19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5" name="Line 1045"/>
            <p:cNvSpPr>
              <a:spLocks noChangeShapeType="1"/>
            </p:cNvSpPr>
            <p:nvPr/>
          </p:nvSpPr>
          <p:spPr bwMode="auto">
            <a:xfrm>
              <a:off x="3765" y="1616"/>
              <a:ext cx="17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307" name="Text Box 1046"/>
          <p:cNvSpPr txBox="1">
            <a:spLocks noChangeArrowheads="1"/>
          </p:cNvSpPr>
          <p:nvPr/>
        </p:nvSpPr>
        <p:spPr bwMode="auto">
          <a:xfrm>
            <a:off x="1152525" y="2419350"/>
            <a:ext cx="833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/>
              <a:t>YEAR 3</a:t>
            </a:r>
          </a:p>
        </p:txBody>
      </p:sp>
      <p:sp>
        <p:nvSpPr>
          <p:cNvPr id="12308" name="Text Box 1047"/>
          <p:cNvSpPr txBox="1">
            <a:spLocks noChangeArrowheads="1"/>
          </p:cNvSpPr>
          <p:nvPr/>
        </p:nvSpPr>
        <p:spPr bwMode="auto">
          <a:xfrm>
            <a:off x="4032250" y="2420938"/>
            <a:ext cx="833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/>
              <a:t>YEAR 4</a:t>
            </a:r>
          </a:p>
        </p:txBody>
      </p:sp>
      <p:sp>
        <p:nvSpPr>
          <p:cNvPr id="12309" name="Text Box 1048"/>
          <p:cNvSpPr txBox="1">
            <a:spLocks noChangeArrowheads="1"/>
          </p:cNvSpPr>
          <p:nvPr/>
        </p:nvSpPr>
        <p:spPr bwMode="auto">
          <a:xfrm>
            <a:off x="6948488" y="2420938"/>
            <a:ext cx="833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/>
              <a:t>YEAR 5</a:t>
            </a:r>
          </a:p>
        </p:txBody>
      </p:sp>
      <p:sp>
        <p:nvSpPr>
          <p:cNvPr id="12310" name="AutoShape 1049"/>
          <p:cNvSpPr>
            <a:spLocks/>
          </p:cNvSpPr>
          <p:nvPr/>
        </p:nvSpPr>
        <p:spPr bwMode="auto">
          <a:xfrm rot="5400000">
            <a:off x="5153025" y="2305051"/>
            <a:ext cx="269875" cy="1270000"/>
          </a:xfrm>
          <a:prstGeom prst="rightBrace">
            <a:avLst>
              <a:gd name="adj1" fmla="val 0"/>
              <a:gd name="adj2" fmla="val 49852"/>
            </a:avLst>
          </a:prstGeom>
          <a:noFill/>
          <a:ln w="38100">
            <a:solidFill>
              <a:srgbClr val="D45F08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2311" name="Text Box 1050"/>
          <p:cNvSpPr txBox="1">
            <a:spLocks noChangeArrowheads="1"/>
          </p:cNvSpPr>
          <p:nvPr/>
        </p:nvSpPr>
        <p:spPr bwMode="auto">
          <a:xfrm>
            <a:off x="58738" y="2852738"/>
            <a:ext cx="42005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GB" sz="1600" b="1" dirty="0" smtClean="0">
                <a:solidFill>
                  <a:srgbClr val="FF0000"/>
                </a:solidFill>
              </a:rPr>
              <a:t>Solid state chemistry -Mineral </a:t>
            </a:r>
            <a:r>
              <a:rPr lang="en-GB" sz="1600" b="1" dirty="0">
                <a:solidFill>
                  <a:srgbClr val="FF0000"/>
                </a:solidFill>
              </a:rPr>
              <a:t>chemistry</a:t>
            </a:r>
          </a:p>
          <a:p>
            <a:pPr algn="l"/>
            <a:r>
              <a:rPr lang="en-GB" sz="1600" b="1" dirty="0">
                <a:solidFill>
                  <a:srgbClr val="FF0000"/>
                </a:solidFill>
              </a:rPr>
              <a:t>Catalysis </a:t>
            </a:r>
            <a:r>
              <a:rPr lang="en-GB" sz="1600" b="1" dirty="0" smtClean="0">
                <a:solidFill>
                  <a:srgbClr val="FF0000"/>
                </a:solidFill>
              </a:rPr>
              <a:t>- Chemical </a:t>
            </a:r>
            <a:r>
              <a:rPr lang="en-GB" sz="1600" b="1" dirty="0">
                <a:solidFill>
                  <a:srgbClr val="FF0000"/>
                </a:solidFill>
              </a:rPr>
              <a:t>engineering</a:t>
            </a:r>
          </a:p>
          <a:p>
            <a:pPr algn="l"/>
            <a:r>
              <a:rPr lang="en-GB" sz="1600" b="1" dirty="0">
                <a:solidFill>
                  <a:srgbClr val="FF0000"/>
                </a:solidFill>
              </a:rPr>
              <a:t>Polymer </a:t>
            </a:r>
            <a:r>
              <a:rPr lang="en-GB" sz="1600" b="1" dirty="0" smtClean="0">
                <a:solidFill>
                  <a:srgbClr val="FF0000"/>
                </a:solidFill>
              </a:rPr>
              <a:t>chemistry - Materials science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Design and synthesis of materials or compounds with defined properties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…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214438" y="5805264"/>
            <a:ext cx="6840537" cy="369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b="1" dirty="0">
                <a:solidFill>
                  <a:srgbClr val="7030A0"/>
                </a:solidFill>
              </a:rPr>
              <a:t>3 </a:t>
            </a:r>
            <a:r>
              <a:rPr lang="fr-FR" b="1" dirty="0" err="1">
                <a:solidFill>
                  <a:srgbClr val="7030A0"/>
                </a:solidFill>
              </a:rPr>
              <a:t>Mandatory</a:t>
            </a:r>
            <a:r>
              <a:rPr lang="fr-FR" b="1" dirty="0">
                <a:solidFill>
                  <a:srgbClr val="7030A0"/>
                </a:solidFill>
              </a:rPr>
              <a:t> placements in </a:t>
            </a:r>
            <a:r>
              <a:rPr lang="fr-FR" b="1" dirty="0" err="1">
                <a:solidFill>
                  <a:srgbClr val="7030A0"/>
                </a:solidFill>
              </a:rPr>
              <a:t>industry</a:t>
            </a:r>
            <a:r>
              <a:rPr lang="fr-FR" b="1" dirty="0">
                <a:solidFill>
                  <a:srgbClr val="7030A0"/>
                </a:solidFill>
              </a:rPr>
              <a:t> (</a:t>
            </a:r>
            <a:r>
              <a:rPr lang="fr-FR" b="1" dirty="0" err="1">
                <a:solidFill>
                  <a:srgbClr val="7030A0"/>
                </a:solidFill>
              </a:rPr>
              <a:t>at</a:t>
            </a:r>
            <a:r>
              <a:rPr lang="fr-FR" b="1" dirty="0">
                <a:solidFill>
                  <a:srgbClr val="7030A0"/>
                </a:solidFill>
              </a:rPr>
              <a:t> least 10 </a:t>
            </a:r>
            <a:r>
              <a:rPr lang="fr-FR" b="1" dirty="0" err="1">
                <a:solidFill>
                  <a:srgbClr val="7030A0"/>
                </a:solidFill>
              </a:rPr>
              <a:t>months</a:t>
            </a:r>
            <a:r>
              <a:rPr lang="fr-FR" b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29" name="Rectangle 1027"/>
          <p:cNvSpPr txBox="1">
            <a:spLocks noChangeArrowheads="1"/>
          </p:cNvSpPr>
          <p:nvPr/>
        </p:nvSpPr>
        <p:spPr>
          <a:xfrm>
            <a:off x="1620266" y="4941168"/>
            <a:ext cx="7488238" cy="635011"/>
          </a:xfrm>
          <a:prstGeom prst="rect">
            <a:avLst/>
          </a:prstGeom>
          <a:ln>
            <a:solidFill>
              <a:srgbClr val="008000"/>
            </a:solidFill>
          </a:ln>
        </p:spPr>
        <p:txBody>
          <a:bodyPr vert="horz" lIns="0" tIns="0" rIns="0" bIns="0" rtlCol="0">
            <a:noAutofit/>
          </a:bodyPr>
          <a:lstStyle/>
          <a:p>
            <a:pPr marL="360000" marR="0" lvl="0" indent="-360000" algn="l" defTabSz="914400" rtl="0" eaLnBrk="1" fontAlgn="auto" latinLnBrk="0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ClrTx/>
              <a:buSzPct val="110000"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Department</a:t>
            </a:r>
            <a:r>
              <a:rPr kumimoji="0" lang="en-GB" sz="1600" b="1" i="0" u="none" strike="noStrike" kern="1200" cap="none" spc="0" normalizeH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involved :</a:t>
            </a:r>
            <a:endParaRPr kumimoji="0" lang="en-GB" sz="1600" b="1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77800" marR="0" lvl="0" indent="-177800" algn="l" defTabSz="914400" rtl="0" eaLnBrk="1" fontAlgn="auto" latinLnBrk="0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ClrTx/>
              <a:buSzPct val="110000"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UMET : Laboratory</a:t>
            </a:r>
            <a:r>
              <a:rPr kumimoji="0" lang="en-GB" sz="1400" b="1" i="0" u="none" strike="noStrike" kern="1200" cap="none" spc="0" normalizeH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of Materials : </a:t>
            </a:r>
            <a:r>
              <a:rPr lang="en-GB" sz="1400" b="1" baseline="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Team Physical</a:t>
            </a:r>
            <a:r>
              <a:rPr lang="en-GB" sz="14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Metallurgy and Engineering Materials</a:t>
            </a:r>
            <a:endParaRPr kumimoji="0" lang="en-GB" sz="1400" b="1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nimBg="1"/>
      <p:bldP spid="12293" grpId="0" animBg="1"/>
      <p:bldP spid="12294" grpId="0" animBg="1"/>
      <p:bldP spid="12295" grpId="0" animBg="1"/>
      <p:bldP spid="12296" grpId="0" animBg="1"/>
      <p:bldP spid="12298" grpId="0"/>
      <p:bldP spid="12299" grpId="0" animBg="1"/>
      <p:bldP spid="12300" grpId="0" animBg="1"/>
      <p:bldP spid="12301" grpId="0"/>
      <p:bldP spid="12302" grpId="0" animBg="1"/>
      <p:bldP spid="12303" grpId="0" animBg="1"/>
      <p:bldP spid="12307" grpId="0"/>
      <p:bldP spid="12308" grpId="0"/>
      <p:bldP spid="12309" grpId="0"/>
      <p:bldP spid="12310" grpId="0" animBg="1"/>
      <p:bldP spid="12311" grpId="0"/>
      <p:bldP spid="28" grpId="0" animBg="1"/>
      <p:bldP spid="2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jbvogt\Documents\DD_20140106\1LABO_Technique\PHOTO MEB\EcantillonVilasi\06.01.26_003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36" y="2411270"/>
            <a:ext cx="2376264" cy="2065307"/>
          </a:xfrm>
          <a:prstGeom prst="rect">
            <a:avLst/>
          </a:prstGeom>
          <a:noFill/>
        </p:spPr>
      </p:pic>
      <p:pic>
        <p:nvPicPr>
          <p:cNvPr id="9" name="Image 8" descr="vieille-bourse-lil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4378034"/>
            <a:ext cx="2788916" cy="1859278"/>
          </a:xfrm>
          <a:prstGeom prst="rect">
            <a:avLst/>
          </a:prstGeom>
        </p:spPr>
      </p:pic>
      <p:pic>
        <p:nvPicPr>
          <p:cNvPr id="10" name="Image 9" descr="Photo_F_Sallez_modi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60748" y="773990"/>
            <a:ext cx="2607920" cy="1696914"/>
          </a:xfrm>
          <a:prstGeom prst="rect">
            <a:avLst/>
          </a:prstGeom>
        </p:spPr>
      </p:pic>
      <p:pic>
        <p:nvPicPr>
          <p:cNvPr id="13" name="Image 12" descr="DSC0196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6795" y="4523395"/>
            <a:ext cx="2381233" cy="1785925"/>
          </a:xfrm>
          <a:prstGeom prst="rect">
            <a:avLst/>
          </a:prstGeom>
        </p:spPr>
      </p:pic>
      <p:pic>
        <p:nvPicPr>
          <p:cNvPr id="17" name="Picture 7" descr="0042450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714356"/>
            <a:ext cx="2400288" cy="160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lill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94932" y="1214422"/>
            <a:ext cx="3345778" cy="2759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VAL_2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84779" y="2614599"/>
            <a:ext cx="2842913" cy="140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jbvogt\Documents\DD_20130830\3ENSCL\3A2013_2014\IMG_197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68143" y="4175765"/>
            <a:ext cx="3280315" cy="2186876"/>
          </a:xfrm>
          <a:prstGeom prst="rect">
            <a:avLst/>
          </a:prstGeom>
          <a:noFill/>
        </p:spPr>
      </p:pic>
      <p:sp>
        <p:nvSpPr>
          <p:cNvPr id="14" name="ZoneTexte 10"/>
          <p:cNvSpPr txBox="1">
            <a:spLocks noChangeArrowheads="1"/>
          </p:cNvSpPr>
          <p:nvPr/>
        </p:nvSpPr>
        <p:spPr bwMode="auto">
          <a:xfrm>
            <a:off x="3419872" y="14272"/>
            <a:ext cx="1809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7200" b="1" dirty="0">
                <a:latin typeface="Vladimir Script" pitchFamily="66" charset="0"/>
                <a:cs typeface="Arial" pitchFamily="34" charset="0"/>
              </a:rPr>
              <a:t>Lille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8662" y="600174"/>
            <a:ext cx="8334000" cy="900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Stakeholders interested in the project outcomes/activities:</a:t>
            </a:r>
            <a:endParaRPr lang="en-GB" dirty="0"/>
          </a:p>
        </p:txBody>
      </p:sp>
      <p:pic>
        <p:nvPicPr>
          <p:cNvPr id="4" name="Image 3" descr="VALLOURE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0182" y="1882553"/>
            <a:ext cx="2381250" cy="628650"/>
          </a:xfrm>
          <a:prstGeom prst="rect">
            <a:avLst/>
          </a:prstGeom>
        </p:spPr>
      </p:pic>
      <p:pic>
        <p:nvPicPr>
          <p:cNvPr id="8194" name="Picture 2" descr="http://ts4.mm.bing.net/th?id=H.4705236698727767&amp;w=231&amp;h=99&amp;c=7&amp;rs=1&amp;pid=1.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5496" y="2814647"/>
            <a:ext cx="2200275" cy="942976"/>
          </a:xfrm>
          <a:prstGeom prst="rect">
            <a:avLst/>
          </a:prstGeom>
          <a:noFill/>
        </p:spPr>
      </p:pic>
      <p:pic>
        <p:nvPicPr>
          <p:cNvPr id="8196" name="Picture 4" descr="http://ts1.mm.bing.net/th?id=H.5062857144274829&amp;w=180&amp;h=140&amp;c=7&amp;rs=1&amp;pid=1.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96997" y="2609187"/>
            <a:ext cx="1714500" cy="1333501"/>
          </a:xfrm>
          <a:prstGeom prst="rect">
            <a:avLst/>
          </a:prstGeom>
          <a:noFill/>
        </p:spPr>
      </p:pic>
      <p:pic>
        <p:nvPicPr>
          <p:cNvPr id="8198" name="Picture 6" descr="http://ts4.mm.bing.net/th?id=H.4881459265995773&amp;w=250&amp;h=137&amp;c=7&amp;rs=1&amp;pid=1.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5715" y="5023312"/>
            <a:ext cx="1651207" cy="904862"/>
          </a:xfrm>
          <a:prstGeom prst="rect">
            <a:avLst/>
          </a:prstGeom>
          <a:noFill/>
        </p:spPr>
      </p:pic>
      <p:pic>
        <p:nvPicPr>
          <p:cNvPr id="8200" name="Picture 8" descr="http://ts4.mm.bing.net/th?id=H.5035678561665542&amp;w=250&amp;h=148&amp;c=7&amp;rs=1&amp;pid=1.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0914" y="1500174"/>
            <a:ext cx="1873333" cy="1109013"/>
          </a:xfrm>
          <a:prstGeom prst="rect">
            <a:avLst/>
          </a:prstGeom>
          <a:noFill/>
        </p:spPr>
      </p:pic>
      <p:pic>
        <p:nvPicPr>
          <p:cNvPr id="8202" name="Picture 10" descr="http://ts3.mm.bing.net/th?id=HN.607993895449790138&amp;w=131&amp;h=139&amp;c=7&amp;rs=1&amp;pid=1.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40462" y="4864196"/>
            <a:ext cx="1095172" cy="1162053"/>
          </a:xfrm>
          <a:prstGeom prst="rect">
            <a:avLst/>
          </a:prstGeom>
          <a:noFill/>
        </p:spPr>
      </p:pic>
      <p:pic>
        <p:nvPicPr>
          <p:cNvPr id="8206" name="Picture 14" descr="http://ts3.mm.bing.net/th?id=HN.608030368313443176&amp;w=161&amp;h=139&amp;c=7&amp;rs=1&amp;pid=1.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55582" y="4955835"/>
            <a:ext cx="1239832" cy="1070414"/>
          </a:xfrm>
          <a:prstGeom prst="rect">
            <a:avLst/>
          </a:prstGeom>
          <a:noFill/>
        </p:spPr>
      </p:pic>
      <p:pic>
        <p:nvPicPr>
          <p:cNvPr id="8208" name="Picture 16" descr="http://ts3.mm.bing.net/th?id=HN.608022976670075204&amp;w=176&amp;h=138&amp;c=7&amp;rs=1&amp;pid=1.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33687" y="1500196"/>
            <a:ext cx="1676400" cy="1314451"/>
          </a:xfrm>
          <a:prstGeom prst="rect">
            <a:avLst/>
          </a:prstGeom>
          <a:noFill/>
        </p:spPr>
      </p:pic>
      <p:pic>
        <p:nvPicPr>
          <p:cNvPr id="8210" name="Picture 18" descr="http://ts4.mm.bing.net/th?id=H.4536405862843203&amp;w=221&amp;h=77&amp;c=7&amp;rs=1&amp;pid=1.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28662" y="4124336"/>
            <a:ext cx="2105025" cy="733426"/>
          </a:xfrm>
          <a:prstGeom prst="rect">
            <a:avLst/>
          </a:prstGeom>
          <a:noFill/>
        </p:spPr>
      </p:pic>
      <p:pic>
        <p:nvPicPr>
          <p:cNvPr id="8212" name="Picture 20" descr="http://ts4.mm.bing.net/th?id=H.4913954942945066&amp;w=219&amp;h=82&amp;c=7&amp;rs=1&amp;pid=1.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05715" y="3665984"/>
            <a:ext cx="2085975" cy="781051"/>
          </a:xfrm>
          <a:prstGeom prst="rect">
            <a:avLst/>
          </a:prstGeom>
          <a:noFill/>
        </p:spPr>
      </p:pic>
      <p:pic>
        <p:nvPicPr>
          <p:cNvPr id="8214" name="Picture 22" descr="http://ts4.mm.bing.net/th?id=HN.608052534634679684&amp;w=226&amp;h=149&amp;c=7&amp;rs=1&amp;pid=1.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40462" y="3665984"/>
            <a:ext cx="1817422" cy="1198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0686" y="428604"/>
            <a:ext cx="8334000" cy="900000"/>
          </a:xfrm>
        </p:spPr>
        <p:txBody>
          <a:bodyPr/>
          <a:lstStyle/>
          <a:p>
            <a:pPr algn="ctr"/>
            <a:r>
              <a:rPr lang="en-GB" dirty="0" smtClean="0"/>
              <a:t>Local project team</a:t>
            </a:r>
            <a:endParaRPr lang="en-GB" dirty="0"/>
          </a:p>
        </p:txBody>
      </p:sp>
      <p:pic>
        <p:nvPicPr>
          <p:cNvPr id="7" name="Espace réservé du contenu 6" descr="UPC_Zahi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2644078"/>
            <a:ext cx="1817671" cy="1404563"/>
          </a:xfrm>
        </p:spPr>
      </p:pic>
      <p:pic>
        <p:nvPicPr>
          <p:cNvPr id="2050" name="Picture 2" descr="C:\Users\jbvogt\Documents\DD_20140106\0JEAN-BERNARD\Documents\papiers_JB\PhotoJ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536473"/>
            <a:ext cx="1539171" cy="1512168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643042" y="185736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177E9D"/>
                </a:solidFill>
              </a:rPr>
              <a:t>Zahia Turpin</a:t>
            </a:r>
            <a:endParaRPr lang="fr-FR" b="1" dirty="0">
              <a:solidFill>
                <a:srgbClr val="177E9D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357686" y="185736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177E9D"/>
                </a:solidFill>
              </a:rPr>
              <a:t>Jean-Bernard Vogt</a:t>
            </a:r>
            <a:endParaRPr lang="fr-FR" b="1" dirty="0">
              <a:solidFill>
                <a:srgbClr val="177E9D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178571"/>
            <a:ext cx="8159652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Contacts :</a:t>
            </a:r>
            <a:endParaRPr lang="en-GB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285720" y="928670"/>
            <a:ext cx="3643338" cy="2857520"/>
          </a:xfrm>
        </p:spPr>
        <p:txBody>
          <a:bodyPr/>
          <a:lstStyle/>
          <a:p>
            <a:pPr>
              <a:buNone/>
            </a:pPr>
            <a:r>
              <a:rPr lang="en-US" sz="1200" b="1" dirty="0" smtClean="0"/>
              <a:t>Jean-Bernard VOGT</a:t>
            </a:r>
          </a:p>
          <a:p>
            <a:pPr>
              <a:buNone/>
            </a:pPr>
            <a:r>
              <a:rPr lang="en-US" sz="1200" dirty="0" smtClean="0"/>
              <a:t> Professor at </a:t>
            </a:r>
            <a:r>
              <a:rPr lang="en-US" sz="1200" dirty="0" err="1" smtClean="0"/>
              <a:t>ENSCL</a:t>
            </a: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Fatigue, environmental effects</a:t>
            </a:r>
          </a:p>
          <a:p>
            <a:pPr>
              <a:buNone/>
            </a:pPr>
            <a:r>
              <a:rPr lang="en-US" sz="1200" dirty="0" smtClean="0"/>
              <a:t> </a:t>
            </a:r>
            <a:r>
              <a:rPr lang="en-US" sz="1200" dirty="0" err="1" smtClean="0"/>
              <a:t>Université</a:t>
            </a:r>
            <a:r>
              <a:rPr lang="en-US" sz="1200" dirty="0" smtClean="0"/>
              <a:t> Lille 1 Sciences et Technologies</a:t>
            </a:r>
          </a:p>
          <a:p>
            <a:pPr marL="0" indent="0">
              <a:buNone/>
            </a:pPr>
            <a:r>
              <a:rPr lang="en-US" sz="1200" dirty="0" err="1" smtClean="0"/>
              <a:t>Unité</a:t>
            </a:r>
            <a:r>
              <a:rPr lang="en-US" sz="1200" dirty="0" smtClean="0"/>
              <a:t> </a:t>
            </a:r>
            <a:r>
              <a:rPr lang="en-US" sz="1200" dirty="0" err="1" smtClean="0"/>
              <a:t>Matériaux</a:t>
            </a:r>
            <a:r>
              <a:rPr lang="en-US" sz="1200" dirty="0" smtClean="0"/>
              <a:t> Et Transformations (</a:t>
            </a:r>
            <a:r>
              <a:rPr lang="en-US" sz="1200" dirty="0" err="1" smtClean="0"/>
              <a:t>UMET</a:t>
            </a:r>
            <a:r>
              <a:rPr lang="en-US" sz="1200" dirty="0" smtClean="0"/>
              <a:t>) </a:t>
            </a:r>
          </a:p>
          <a:p>
            <a:pPr marL="0" indent="0">
              <a:buNone/>
            </a:pPr>
            <a:r>
              <a:rPr lang="en-US" sz="1200" dirty="0" smtClean="0"/>
              <a:t>Team Physical Metallurgy and Engineering Materials </a:t>
            </a:r>
            <a:r>
              <a:rPr lang="en-US" sz="1200" dirty="0" err="1" smtClean="0"/>
              <a:t>UMR</a:t>
            </a:r>
            <a:r>
              <a:rPr lang="en-US" sz="1200" dirty="0" smtClean="0"/>
              <a:t> </a:t>
            </a:r>
            <a:r>
              <a:rPr lang="en-US" sz="1200" dirty="0" err="1" smtClean="0"/>
              <a:t>CNRS</a:t>
            </a:r>
            <a:r>
              <a:rPr lang="en-US" sz="1200" dirty="0" smtClean="0"/>
              <a:t> 8207 </a:t>
            </a:r>
          </a:p>
          <a:p>
            <a:pPr>
              <a:buNone/>
            </a:pPr>
            <a:r>
              <a:rPr lang="en-US" sz="1200" dirty="0" err="1" smtClean="0"/>
              <a:t>Bâtiment</a:t>
            </a:r>
            <a:r>
              <a:rPr lang="en-US" sz="1200" dirty="0" smtClean="0"/>
              <a:t> C6 </a:t>
            </a:r>
          </a:p>
          <a:p>
            <a:pPr>
              <a:buNone/>
            </a:pPr>
            <a:r>
              <a:rPr lang="en-US" sz="1200" dirty="0" smtClean="0"/>
              <a:t>59655 Villeneuve </a:t>
            </a:r>
            <a:r>
              <a:rPr lang="en-US" sz="1200" dirty="0" err="1" smtClean="0"/>
              <a:t>d'Ascq</a:t>
            </a:r>
            <a:r>
              <a:rPr lang="en-US" sz="1200" dirty="0" smtClean="0"/>
              <a:t> </a:t>
            </a:r>
            <a:r>
              <a:rPr lang="en-US" sz="1200" dirty="0" err="1" smtClean="0"/>
              <a:t>Cedex</a:t>
            </a:r>
            <a:r>
              <a:rPr lang="en-US" sz="1200" dirty="0" smtClean="0"/>
              <a:t> – France</a:t>
            </a:r>
          </a:p>
          <a:p>
            <a:pPr>
              <a:buNone/>
            </a:pPr>
            <a:r>
              <a:rPr lang="en-US" sz="1200" dirty="0" smtClean="0"/>
              <a:t> Phone: +33 3 20 43 40 35</a:t>
            </a:r>
          </a:p>
          <a:p>
            <a:pPr>
              <a:buNone/>
            </a:pPr>
            <a:r>
              <a:rPr lang="en-US" sz="1200" dirty="0" smtClean="0"/>
              <a:t> Email : </a:t>
            </a:r>
            <a:r>
              <a:rPr lang="en-US" sz="1200" dirty="0" smtClean="0">
                <a:hlinkClick r:id="rId2"/>
              </a:rPr>
              <a:t>jean-bernard.vogt@ensc-lille.fr</a:t>
            </a:r>
            <a:endParaRPr lang="en-US" sz="1200" dirty="0"/>
          </a:p>
        </p:txBody>
      </p:sp>
      <p:sp>
        <p:nvSpPr>
          <p:cNvPr id="7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3140" y="928670"/>
            <a:ext cx="3743276" cy="2857520"/>
          </a:xfrm>
        </p:spPr>
        <p:txBody>
          <a:bodyPr/>
          <a:lstStyle/>
          <a:p>
            <a:pPr>
              <a:buNone/>
            </a:pPr>
            <a:r>
              <a:rPr lang="fr-FR" sz="1200" b="1" dirty="0" smtClean="0"/>
              <a:t>Jérémie  </a:t>
            </a:r>
            <a:r>
              <a:rPr lang="fr-FR" sz="1200" b="1" dirty="0" err="1" smtClean="0"/>
              <a:t>BOUQUEREL</a:t>
            </a:r>
            <a:endParaRPr lang="fr-FR" sz="1200" b="1" dirty="0" smtClean="0"/>
          </a:p>
          <a:p>
            <a:pPr>
              <a:buNone/>
            </a:pPr>
            <a:r>
              <a:rPr lang="fr-FR" sz="1200" dirty="0" smtClean="0"/>
              <a:t> Assistant </a:t>
            </a:r>
            <a:r>
              <a:rPr lang="fr-FR" sz="1200" dirty="0" err="1" smtClean="0"/>
              <a:t>Professor</a:t>
            </a:r>
            <a:r>
              <a:rPr lang="fr-FR" sz="1200" dirty="0" smtClean="0"/>
              <a:t> </a:t>
            </a:r>
            <a:r>
              <a:rPr lang="fr-FR" sz="1200" dirty="0" err="1" smtClean="0"/>
              <a:t>at</a:t>
            </a:r>
            <a:r>
              <a:rPr lang="fr-FR" sz="1200" dirty="0" smtClean="0"/>
              <a:t> ENSCL</a:t>
            </a:r>
          </a:p>
          <a:p>
            <a:pPr>
              <a:buNone/>
            </a:pPr>
            <a:r>
              <a:rPr lang="fr-FR" sz="1200" dirty="0" smtClean="0"/>
              <a:t>Microstructure investigation, </a:t>
            </a:r>
            <a:r>
              <a:rPr lang="fr-FR" sz="1200" dirty="0" err="1" smtClean="0"/>
              <a:t>metallurgy</a:t>
            </a:r>
            <a:endParaRPr lang="fr-FR" sz="1200" dirty="0" smtClean="0"/>
          </a:p>
          <a:p>
            <a:pPr>
              <a:buNone/>
            </a:pPr>
            <a:r>
              <a:rPr lang="fr-FR" sz="1200" dirty="0" smtClean="0"/>
              <a:t> Université Lille 1 Sciences et Technologies</a:t>
            </a:r>
          </a:p>
          <a:p>
            <a:pPr marL="0" indent="0">
              <a:buNone/>
            </a:pPr>
            <a:r>
              <a:rPr lang="fr-FR" sz="1200" dirty="0" smtClean="0"/>
              <a:t>Unité Matériaux Et Transformations (UMET) </a:t>
            </a:r>
          </a:p>
          <a:p>
            <a:pPr marL="0" indent="0">
              <a:buNone/>
            </a:pPr>
            <a:r>
              <a:rPr lang="fr-FR" sz="1200" dirty="0" smtClean="0"/>
              <a:t>Team </a:t>
            </a:r>
            <a:r>
              <a:rPr lang="fr-FR" sz="1200" dirty="0" err="1" smtClean="0"/>
              <a:t>Physical</a:t>
            </a:r>
            <a:r>
              <a:rPr lang="fr-FR" sz="1200" dirty="0" smtClean="0"/>
              <a:t> </a:t>
            </a:r>
            <a:r>
              <a:rPr lang="fr-FR" sz="1200" dirty="0" err="1" smtClean="0"/>
              <a:t>Metallurgy</a:t>
            </a:r>
            <a:r>
              <a:rPr lang="fr-FR" sz="1200" dirty="0" smtClean="0"/>
              <a:t> and Engineering </a:t>
            </a:r>
            <a:r>
              <a:rPr lang="fr-FR" sz="1200" dirty="0" err="1" smtClean="0"/>
              <a:t>Materials</a:t>
            </a:r>
            <a:endParaRPr lang="fr-FR" sz="1200" dirty="0" smtClean="0"/>
          </a:p>
          <a:p>
            <a:pPr marL="0" indent="0">
              <a:buNone/>
            </a:pPr>
            <a:r>
              <a:rPr lang="fr-FR" sz="1200" dirty="0" smtClean="0"/>
              <a:t> UMR CNRS 8207 </a:t>
            </a:r>
          </a:p>
          <a:p>
            <a:pPr>
              <a:buNone/>
            </a:pPr>
            <a:r>
              <a:rPr lang="fr-FR" sz="1200" dirty="0" smtClean="0"/>
              <a:t>Bâtiment C6 </a:t>
            </a:r>
          </a:p>
          <a:p>
            <a:pPr>
              <a:buNone/>
            </a:pPr>
            <a:r>
              <a:rPr lang="fr-FR" sz="1200" dirty="0" smtClean="0"/>
              <a:t>59655 Villeneuve d'Ascq Cedex – France</a:t>
            </a:r>
          </a:p>
          <a:p>
            <a:pPr>
              <a:buNone/>
            </a:pPr>
            <a:r>
              <a:rPr lang="fr-FR" sz="1200" dirty="0" smtClean="0"/>
              <a:t> Phone: +33 3 20 43 42 29</a:t>
            </a:r>
          </a:p>
          <a:p>
            <a:pPr>
              <a:buNone/>
            </a:pPr>
            <a:r>
              <a:rPr lang="fr-FR" sz="1200" dirty="0" smtClean="0"/>
              <a:t> Email : </a:t>
            </a:r>
            <a:r>
              <a:rPr lang="fr-FR" sz="1200" dirty="0" smtClean="0">
                <a:hlinkClick r:id="rId3"/>
              </a:rPr>
              <a:t>jbouquerel@ensc-lille.fr</a:t>
            </a:r>
            <a:r>
              <a:rPr lang="fr-FR" sz="1200" dirty="0" smtClean="0"/>
              <a:t> </a:t>
            </a:r>
            <a:endParaRPr lang="en-GB" sz="1200" dirty="0"/>
          </a:p>
        </p:txBody>
      </p:sp>
      <p:sp>
        <p:nvSpPr>
          <p:cNvPr id="8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2500298" y="4357694"/>
            <a:ext cx="3643338" cy="1714512"/>
          </a:xfrm>
        </p:spPr>
        <p:txBody>
          <a:bodyPr/>
          <a:lstStyle/>
          <a:p>
            <a:pPr>
              <a:buNone/>
            </a:pPr>
            <a:r>
              <a:rPr lang="fr-FR" sz="1200" b="1" dirty="0" smtClean="0"/>
              <a:t>Zahia TURPIN</a:t>
            </a:r>
          </a:p>
          <a:p>
            <a:pPr marL="0" indent="0">
              <a:buNone/>
            </a:pPr>
            <a:r>
              <a:rPr lang="fr-FR" sz="1200" dirty="0" err="1" smtClean="0"/>
              <a:t>Director</a:t>
            </a:r>
            <a:r>
              <a:rPr lang="fr-FR" sz="1200" dirty="0" smtClean="0"/>
              <a:t> of International Relations </a:t>
            </a:r>
          </a:p>
          <a:p>
            <a:pPr marL="0" indent="0">
              <a:buNone/>
            </a:pPr>
            <a:r>
              <a:rPr lang="fr-FR" sz="1200" dirty="0" smtClean="0"/>
              <a:t>ENSCL Cité </a:t>
            </a:r>
            <a:r>
              <a:rPr lang="fr-FR" sz="1200" dirty="0" err="1" smtClean="0"/>
              <a:t>scienfitique</a:t>
            </a:r>
            <a:r>
              <a:rPr lang="fr-FR" sz="1200" dirty="0" smtClean="0"/>
              <a:t> </a:t>
            </a:r>
          </a:p>
          <a:p>
            <a:pPr marL="0" indent="0">
              <a:buNone/>
            </a:pPr>
            <a:r>
              <a:rPr lang="fr-FR" sz="1200" dirty="0" smtClean="0"/>
              <a:t>59652 - Villeneuve d'</a:t>
            </a:r>
            <a:r>
              <a:rPr lang="fr-FR" sz="1200" dirty="0" err="1" smtClean="0"/>
              <a:t>ascq</a:t>
            </a:r>
            <a:r>
              <a:rPr lang="fr-FR" sz="1200" dirty="0" smtClean="0"/>
              <a:t> cedex, France</a:t>
            </a:r>
          </a:p>
          <a:p>
            <a:pPr marL="0" indent="0">
              <a:buNone/>
            </a:pPr>
            <a:r>
              <a:rPr lang="fr-FR" sz="1200" dirty="0" smtClean="0"/>
              <a:t> Phone : +33 3 20 33 71 35</a:t>
            </a:r>
          </a:p>
          <a:p>
            <a:pPr>
              <a:buNone/>
            </a:pPr>
            <a:r>
              <a:rPr lang="fr-FR" sz="1200" dirty="0" smtClean="0"/>
              <a:t>Email : </a:t>
            </a:r>
            <a:r>
              <a:rPr lang="fr-FR" sz="1200" dirty="0" smtClean="0">
                <a:hlinkClick r:id="rId4"/>
              </a:rPr>
              <a:t>zahia.turpin@ensc-lille.fr</a:t>
            </a:r>
            <a:r>
              <a:rPr lang="fr-FR" sz="1200" dirty="0" smtClean="0"/>
              <a:t> </a:t>
            </a:r>
            <a:endParaRPr lang="en-GB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 Leuven-Liggend-Achtergrond Wit">
  <a:themeElements>
    <a:clrScheme name="Aangepast 3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1D8DB0"/>
      </a:accent1>
      <a:accent2>
        <a:srgbClr val="116E8A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800080"/>
      </a:folHlink>
    </a:clrScheme>
    <a:fontScheme name="KULeuv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6E8A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corporate-KULeuven</Template>
  <TotalTime>384</TotalTime>
  <Words>341</Words>
  <Application>Microsoft Office PowerPoint</Application>
  <PresentationFormat>Diavoorstelling (4:3)</PresentationFormat>
  <Paragraphs>84</Paragraphs>
  <Slides>8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KU Leuven-Liggend-Achtergrond Wit</vt:lpstr>
      <vt:lpstr>    Graduate School of Engineering Chemistry of  Lille,   University of Lille, France </vt:lpstr>
      <vt:lpstr>ENSCL: fact and figures</vt:lpstr>
      <vt:lpstr>Education </vt:lpstr>
      <vt:lpstr>Dia 4</vt:lpstr>
      <vt:lpstr>Dia 5</vt:lpstr>
      <vt:lpstr>Stakeholders interested in the project outcomes/activities:</vt:lpstr>
      <vt:lpstr>Local project team</vt:lpstr>
      <vt:lpstr>Contacts :</vt:lpstr>
    </vt:vector>
  </TitlesOfParts>
  <Company>KULeuven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Peter Arras</dc:creator>
  <dc:description>MMATENG</dc:description>
  <cp:lastModifiedBy>Peter Arras</cp:lastModifiedBy>
  <cp:revision>47</cp:revision>
  <dcterms:created xsi:type="dcterms:W3CDTF">2012-07-10T07:57:57Z</dcterms:created>
  <dcterms:modified xsi:type="dcterms:W3CDTF">2014-03-03T19:34:28Z</dcterms:modified>
</cp:coreProperties>
</file>