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78E74"/>
    <a:srgbClr val="3BBB99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56" autoAdjust="0"/>
  </p:normalViewPr>
  <p:slideViewPr>
    <p:cSldViewPr snapToObjects="1">
      <p:cViewPr varScale="1">
        <p:scale>
          <a:sx n="50" d="100"/>
          <a:sy n="50" d="100"/>
        </p:scale>
        <p:origin x="-461" y="-77"/>
      </p:cViewPr>
      <p:guideLst>
        <p:guide orient="horz" pos="229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/>
            </a:lvl1pPr>
          </a:lstStyle>
          <a:p>
            <a:pPr>
              <a:defRPr/>
            </a:pPr>
            <a:fld id="{FDF73F33-F110-4B3B-A7E8-BE8FAEEB11A5}" type="datetimeFigureOut">
              <a:rPr lang="nl-BE"/>
              <a:pPr>
                <a:defRPr/>
              </a:pPr>
              <a:t>9/03/2014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7A8276FC-285C-4571-9439-48471AD902CB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1477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F00A7D-8B77-41F4-99FE-739E01A8BE66}" type="datetimeFigureOut">
              <a:rPr lang="nl-BE"/>
              <a:pPr>
                <a:defRPr/>
              </a:pPr>
              <a:t>9/03/2014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9750" y="4319588"/>
            <a:ext cx="5761038" cy="4140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BE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8B35D26-D59D-411C-889B-8D9945D0F75D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20158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66" tIns="43584" rIns="87166" bIns="435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de-DE" sz="110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66" tIns="43584" rIns="87166" bIns="43584" anchor="b"/>
          <a:lstStyle>
            <a:lvl1pPr defTabSz="869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 defTabSz="869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688" indent="-211138" defTabSz="869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 defTabSz="869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 defTabSz="869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82DC4EE-9DF3-44F2-A4CC-4F3450B83C24}" type="slidenum">
              <a:rPr lang="de-DE" sz="1100"/>
              <a:pPr algn="r"/>
              <a:t>2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xmlns="" val="20625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2737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6570" tIns="42525" rIns="86570" bIns="42525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15727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The importance of the Soft Skills emerges from the demand by employers looking into cooperation between technical and non-technical skills in the individuals which facilitate interaction with others.</a:t>
            </a:r>
          </a:p>
        </p:txBody>
      </p:sp>
    </p:spTree>
    <p:extLst>
      <p:ext uri="{BB962C8B-B14F-4D97-AF65-F5344CB8AC3E}">
        <p14:creationId xmlns:p14="http://schemas.microsoft.com/office/powerpoint/2010/main" xmlns="" val="29362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4"/>
          <p:cNvSpPr/>
          <p:nvPr userDrawn="1"/>
        </p:nvSpPr>
        <p:spPr bwMode="auto"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>
              <a:latin typeface="+mn-lt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6" name="Afbeelding 7" descr="mmateng-logo1-bi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6"/>
          <p:cNvSpPr txBox="1"/>
          <p:nvPr userDrawn="1"/>
        </p:nvSpPr>
        <p:spPr>
          <a:xfrm>
            <a:off x="1835150" y="185738"/>
            <a:ext cx="581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>
                <a:latin typeface="+mn-lt"/>
                <a:cs typeface="+mn-cs"/>
              </a:rPr>
              <a:t>Modernization of two cycles (MA, BA) of competence-based curricula in Material  Engineering according to the best experience of Bologna Process</a:t>
            </a:r>
            <a:endParaRPr lang="en-GB" sz="1200" dirty="0">
              <a:latin typeface="+mn-lt"/>
              <a:cs typeface="+mn-cs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067918" y="1114400"/>
            <a:ext cx="5580000" cy="30346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2067918" y="5517232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179512" y="1114400"/>
            <a:ext cx="1511720" cy="1882552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xmlns="" val="396242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90563"/>
            <a:ext cx="8334375" cy="9001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916113"/>
            <a:ext cx="4090988" cy="3862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83138" y="1916113"/>
            <a:ext cx="4090987" cy="185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83138" y="3922713"/>
            <a:ext cx="4090987" cy="1855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268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772816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66377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07764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67204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2420888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669881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2420888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66219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34301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112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836712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831812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731812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36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5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764704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62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89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90563"/>
            <a:ext cx="8334375" cy="9001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916113"/>
            <a:ext cx="8334375" cy="3862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6897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372225"/>
            <a:ext cx="9144000" cy="550863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>
              <a:latin typeface="+mn-lt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690563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titel</a:t>
            </a:r>
            <a:endParaRPr lang="nl-BE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916113"/>
            <a:ext cx="833437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pic>
        <p:nvPicPr>
          <p:cNvPr id="1029" name="Afbeelding 9" descr="mmateng-logo1-bi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85"/>
          <p:cNvSpPr txBox="1">
            <a:spLocks/>
          </p:cNvSpPr>
          <p:nvPr userDrawn="1"/>
        </p:nvSpPr>
        <p:spPr>
          <a:xfrm>
            <a:off x="0" y="6461125"/>
            <a:ext cx="360363" cy="461963"/>
          </a:xfrm>
          <a:prstGeom prst="rect">
            <a:avLst/>
          </a:prstGeom>
          <a:solidFill>
            <a:srgbClr val="00A0AE"/>
          </a:solidFill>
        </p:spPr>
        <p:txBody>
          <a:bodyPr wrap="none" lIns="0" tIns="10800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4610E53-479D-40C4-87C4-59F28D57A015}" type="slidenum">
              <a:rPr lang="nl-BE" sz="200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‹nr.›</a:t>
            </a:fld>
            <a:endParaRPr lang="nl-BE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1"/>
          <p:cNvSpPr txBox="1"/>
          <p:nvPr userDrawn="1"/>
        </p:nvSpPr>
        <p:spPr>
          <a:xfrm>
            <a:off x="360363" y="6461125"/>
            <a:ext cx="254952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KU Leuven – Campus De </a:t>
            </a:r>
            <a:r>
              <a:rPr lang="en-US" sz="1200" b="1" dirty="0" err="1">
                <a:solidFill>
                  <a:srgbClr val="0070C0"/>
                </a:solidFill>
                <a:latin typeface="+mn-lt"/>
                <a:cs typeface="+mn-cs"/>
              </a:rPr>
              <a:t>Nayer</a:t>
            </a: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b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10 -11 March,  2014</a:t>
            </a:r>
            <a:endParaRPr lang="ru-RU" sz="12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8775" indent="-358775" algn="l" rtl="0" fontAlgn="base">
        <a:spcBef>
          <a:spcPts val="575"/>
        </a:spcBef>
        <a:spcAft>
          <a:spcPct val="0"/>
        </a:spcAft>
        <a:buSzPct val="110000"/>
        <a:buFont typeface="Arial" panose="020B0604020202020204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fontAlgn="base">
        <a:spcBef>
          <a:spcPts val="575"/>
        </a:spcBef>
        <a:spcAft>
          <a:spcPct val="0"/>
        </a:spcAft>
        <a:buSzPct val="75000"/>
        <a:buFont typeface="Courier New" panose="02070309020205020404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fontAlgn="base">
        <a:spcBef>
          <a:spcPts val="375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fontAlgn="base">
        <a:spcBef>
          <a:spcPts val="375"/>
        </a:spcBef>
        <a:spcAft>
          <a:spcPct val="0"/>
        </a:spcAft>
        <a:buFont typeface="Arial" panose="020B0604020202020204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hyperlink" Target="mailto:ruslan.muydinov@tu-berlin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28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ctrTitle"/>
          </p:nvPr>
        </p:nvSpPr>
        <p:spPr>
          <a:xfrm>
            <a:off x="2068513" y="1114425"/>
            <a:ext cx="5580062" cy="30353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Technische Universitaet Berlin</a:t>
            </a:r>
            <a:endParaRPr sz="2800" smtClean="0"/>
          </a:p>
        </p:txBody>
      </p:sp>
      <p:sp>
        <p:nvSpPr>
          <p:cNvPr id="12290" name="Ondertitel 2"/>
          <p:cNvSpPr>
            <a:spLocks noGrp="1"/>
          </p:cNvSpPr>
          <p:nvPr>
            <p:ph type="subTitle" idx="1"/>
          </p:nvPr>
        </p:nvSpPr>
        <p:spPr>
          <a:xfrm>
            <a:off x="2068513" y="5516563"/>
            <a:ext cx="5580062" cy="10810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BE" smtClean="0"/>
              <a:t>Elena Eyngorn </a:t>
            </a:r>
          </a:p>
          <a:p>
            <a:pPr>
              <a:spcBef>
                <a:spcPct val="0"/>
              </a:spcBef>
            </a:pPr>
            <a:r>
              <a:rPr lang="nl-BE" smtClean="0"/>
              <a:t>Ruslan Muydinov</a:t>
            </a:r>
          </a:p>
        </p:txBody>
      </p:sp>
      <p:pic>
        <p:nvPicPr>
          <p:cNvPr id="12293" name="Picture 5" descr="TUBerlin_Logo_ro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493838"/>
            <a:ext cx="1511300" cy="112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body" sz="half" idx="1"/>
          </p:nvPr>
        </p:nvSpPr>
        <p:spPr>
          <a:xfrm>
            <a:off x="539750" y="1916113"/>
            <a:ext cx="4087813" cy="3862387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smtClean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TW" sz="1800" b="1" smtClean="0">
              <a:solidFill>
                <a:srgbClr val="0033CC"/>
              </a:solidFill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  <p:pic>
        <p:nvPicPr>
          <p:cNvPr id="31747" name="Picture 3" descr="sca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7400" y="4437063"/>
            <a:ext cx="1908175" cy="1744662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6725" y="1484313"/>
            <a:ext cx="85169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2800" b="1">
                <a:solidFill>
                  <a:schemeClr val="tx2"/>
                </a:solidFill>
                <a:ea typeface="細明體" panose="02020509000000000000" pitchFamily="49" charset="-120"/>
              </a:rPr>
              <a:t>A new Culture of Learning &amp; Teaching</a:t>
            </a:r>
            <a:endParaRPr lang="en-US" altLang="zh-TW" sz="2800" b="1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5288" y="2708275"/>
            <a:ext cx="82296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TW">
                <a:ea typeface="新細明體" panose="02020500000000000000" pitchFamily="18" charset="-120"/>
              </a:rPr>
              <a:t>From transmission of knowledge to learning how to learn</a:t>
            </a:r>
          </a:p>
          <a:p>
            <a:pPr>
              <a:buFontTx/>
              <a:buChar char="•"/>
            </a:pPr>
            <a:r>
              <a:rPr lang="en-US" altLang="zh-TW">
                <a:ea typeface="新細明體" panose="02020500000000000000" pitchFamily="18" charset="-120"/>
              </a:rPr>
              <a:t>From over-emphasizing academic studies to focusing on whole-person</a:t>
            </a:r>
          </a:p>
          <a:p>
            <a:pPr>
              <a:buFontTx/>
              <a:buChar char="•"/>
            </a:pPr>
            <a:r>
              <a:rPr lang="en-US" altLang="zh-TW">
                <a:ea typeface="新細明體" panose="02020500000000000000" pitchFamily="18" charset="-120"/>
              </a:rPr>
              <a:t>From compartmentalized subjects to integrated learning</a:t>
            </a:r>
          </a:p>
          <a:p>
            <a:pPr>
              <a:buFontTx/>
              <a:buChar char="•"/>
            </a:pPr>
            <a:r>
              <a:rPr lang="en-US" altLang="zh-TW">
                <a:ea typeface="新細明體" panose="02020500000000000000" pitchFamily="18" charset="-120"/>
              </a:rPr>
              <a:t>From reliance on textbooks to use of diversified teaching materials: e-tools</a:t>
            </a:r>
          </a:p>
          <a:p>
            <a:pPr>
              <a:buFontTx/>
              <a:buChar char="•"/>
            </a:pPr>
            <a:r>
              <a:rPr lang="en-US" altLang="zh-TW">
                <a:ea typeface="新細明體" panose="02020500000000000000" pitchFamily="18" charset="-120"/>
              </a:rPr>
              <a:t>From premature streaming to providing more opportunities for students to explore their aptitudes and potentials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kumimoji="1" lang="en-US" altLang="zh-TW" sz="2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新細明體" panose="02020500000000000000" pitchFamily="18" charset="-120"/>
            </a:endParaRPr>
          </a:p>
          <a:p>
            <a:endParaRPr kumimoji="1" lang="en-US" altLang="zh-TW" sz="2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新細明體" panose="02020500000000000000" pitchFamily="18" charset="-120"/>
            </a:endParaRPr>
          </a:p>
          <a:p>
            <a:endParaRPr kumimoji="1" lang="en-US" altLang="zh-TW" sz="2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新細明體" panose="02020500000000000000" pitchFamily="18" charset="-120"/>
            </a:endParaRPr>
          </a:p>
          <a:p>
            <a:endParaRPr kumimoji="1" lang="en-US" altLang="zh-TW" sz="2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061325" cy="381000"/>
          </a:xfrm>
        </p:spPr>
        <p:txBody>
          <a:bodyPr/>
          <a:lstStyle/>
          <a:p>
            <a:pPr algn="ctr"/>
            <a:r>
              <a:rPr lang="de-DE" sz="3200" smtClean="0"/>
              <a:t>What are soft skills?</a:t>
            </a:r>
          </a:p>
        </p:txBody>
      </p:sp>
      <p:pic>
        <p:nvPicPr>
          <p:cNvPr id="33795" name="Picture 3" descr="tree-swing-project-management-lar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6553200" cy="474345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project team.</a:t>
            </a:r>
          </a:p>
        </p:txBody>
      </p:sp>
      <p:pic>
        <p:nvPicPr>
          <p:cNvPr id="18437" name="Picture 5" descr="IM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3789363"/>
            <a:ext cx="1454150" cy="1889125"/>
          </a:xfrm>
        </p:spPr>
      </p:pic>
      <p:pic>
        <p:nvPicPr>
          <p:cNvPr id="18438" name="Picture 6" descr="L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79838" y="3789363"/>
            <a:ext cx="1311275" cy="1889125"/>
          </a:xfrm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32225"/>
            <a:ext cx="13477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30432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srgbClr val="52BDEC"/>
                </a:solidFill>
              </a:rPr>
              <a:t>Dmitry Ostroverkhov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419475" y="30432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srgbClr val="52BDEC"/>
                </a:solidFill>
              </a:rPr>
              <a:t>Elena Eyngorn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443663" y="3043238"/>
            <a:ext cx="2430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srgbClr val="52BDEC"/>
                </a:solidFill>
              </a:rPr>
              <a:t>Ruslan Muydinov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920880" cy="3034680"/>
          </a:xfrm>
        </p:spPr>
        <p:txBody>
          <a:bodyPr/>
          <a:lstStyle/>
          <a:p>
            <a:r>
              <a:rPr lang="en-GB" sz="3600" b="1" dirty="0" smtClean="0"/>
              <a:t>Thin Films in Energy-Efficient Technologies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b="1" dirty="0" err="1" smtClean="0"/>
              <a:t>Тонкие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пленки</a:t>
            </a:r>
            <a:r>
              <a:rPr lang="en-GB" sz="2400" b="1" dirty="0" smtClean="0"/>
              <a:t> в </a:t>
            </a:r>
            <a:r>
              <a:rPr lang="en-GB" sz="2400" b="1" dirty="0" err="1" smtClean="0"/>
              <a:t>энергосберегающих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технологиях</a:t>
            </a:r>
            <a:r>
              <a:rPr lang="en-GB" sz="2400" b="1" dirty="0" smtClean="0"/>
              <a:t>.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4712888"/>
            <a:ext cx="3433414" cy="1665478"/>
          </a:xfrm>
        </p:spPr>
        <p:txBody>
          <a:bodyPr/>
          <a:lstStyle/>
          <a:p>
            <a:r>
              <a:rPr lang="nl-BE" sz="1800" dirty="0" smtClean="0"/>
              <a:t>Dr. Ruslan Muydinov</a:t>
            </a:r>
          </a:p>
          <a:p>
            <a:endParaRPr lang="de-DE" sz="1200" dirty="0" smtClean="0"/>
          </a:p>
          <a:p>
            <a:r>
              <a:rPr lang="ru-RU" sz="1200" dirty="0" smtClean="0"/>
              <a:t>к.х.н. Руслан </a:t>
            </a:r>
            <a:r>
              <a:rPr lang="ru-RU" sz="1200" dirty="0" err="1" smtClean="0"/>
              <a:t>Муйдинов</a:t>
            </a:r>
            <a:r>
              <a:rPr lang="ru-RU" sz="1200" dirty="0" smtClean="0"/>
              <a:t> </a:t>
            </a:r>
            <a:endParaRPr lang="de-DE" sz="1200" dirty="0" smtClean="0"/>
          </a:p>
          <a:p>
            <a:r>
              <a:rPr lang="ru-RU" sz="1200" dirty="0" smtClean="0"/>
              <a:t>(</a:t>
            </a:r>
            <a:r>
              <a:rPr lang="ru-RU" sz="1200" dirty="0"/>
              <a:t>специальность «</a:t>
            </a:r>
            <a:r>
              <a:rPr lang="ru-RU" sz="1200" dirty="0" smtClean="0"/>
              <a:t>Материаловедение», </a:t>
            </a:r>
            <a:endParaRPr lang="de-DE" sz="1200" dirty="0" smtClean="0"/>
          </a:p>
          <a:p>
            <a:r>
              <a:rPr lang="ru-RU" sz="1200" dirty="0" smtClean="0"/>
              <a:t>МГУ, Химический</a:t>
            </a:r>
            <a:r>
              <a:rPr lang="de-DE" sz="1200" dirty="0" smtClean="0"/>
              <a:t> </a:t>
            </a:r>
            <a:r>
              <a:rPr lang="ru-RU" sz="1200" dirty="0" smtClean="0"/>
              <a:t>Факультет)</a:t>
            </a:r>
            <a:endParaRPr lang="de-DE" sz="1200" dirty="0" smtClean="0"/>
          </a:p>
          <a:p>
            <a:endParaRPr lang="de-DE" sz="1200" dirty="0"/>
          </a:p>
          <a:p>
            <a:r>
              <a:rPr lang="de-DE" sz="1600" dirty="0">
                <a:solidFill>
                  <a:srgbClr val="FF0000"/>
                </a:solidFill>
                <a:hlinkClick r:id="rId2"/>
              </a:rPr>
              <a:t>r</a:t>
            </a:r>
            <a:r>
              <a:rPr lang="de-DE" sz="1600" dirty="0" smtClean="0">
                <a:solidFill>
                  <a:srgbClr val="FF0000"/>
                </a:solidFill>
                <a:hlinkClick r:id="rId2"/>
              </a:rPr>
              <a:t>uslan.muydinov@tu-berlin.de</a:t>
            </a:r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200" dirty="0" smtClean="0"/>
              <a:t>Tel. 030 31422909, Fax. 030 31424626</a:t>
            </a:r>
            <a:endParaRPr lang="nl-BE" sz="1200" dirty="0"/>
          </a:p>
        </p:txBody>
      </p:sp>
      <p:pic>
        <p:nvPicPr>
          <p:cNvPr id="1026" name="Picture 2" descr="TUBerlin_Logo_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177999" y="917028"/>
            <a:ext cx="1369665" cy="1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0191" y="3789040"/>
            <a:ext cx="569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45 </a:t>
            </a:r>
            <a:r>
              <a:rPr lang="en-US" dirty="0"/>
              <a:t>contact </a:t>
            </a:r>
            <a:r>
              <a:rPr lang="en-US" dirty="0" smtClean="0"/>
              <a:t>hours</a:t>
            </a:r>
            <a:r>
              <a:rPr lang="en-US" dirty="0"/>
              <a:t> </a:t>
            </a:r>
            <a:r>
              <a:rPr lang="en-US" dirty="0" smtClean="0"/>
              <a:t>     +     30 hours </a:t>
            </a:r>
            <a:r>
              <a:rPr lang="en-US" dirty="0"/>
              <a:t>student </a:t>
            </a:r>
            <a:r>
              <a:rPr lang="en-US" dirty="0" smtClean="0"/>
              <a:t>workload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b="1" dirty="0" smtClean="0">
                <a:sym typeface="Symbol" panose="05050102010706020507" pitchFamily="18" charset="2"/>
              </a:rPr>
              <a:t>22</a:t>
            </a:r>
            <a:r>
              <a:rPr lang="en-US" dirty="0" smtClean="0">
                <a:sym typeface="Symbol" panose="05050102010706020507" pitchFamily="18" charset="2"/>
              </a:rPr>
              <a:t> lectures	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+   </a:t>
            </a:r>
            <a:r>
              <a:rPr lang="en-US" b="1" dirty="0" smtClean="0">
                <a:sym typeface="Symbol" panose="05050102010706020507" pitchFamily="18" charset="2"/>
              </a:rPr>
              <a:t>10</a:t>
            </a:r>
            <a:r>
              <a:rPr lang="en-US" dirty="0" smtClean="0">
                <a:sym typeface="Symbol" panose="05050102010706020507" pitchFamily="18" charset="2"/>
              </a:rPr>
              <a:t> practicums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473036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2006</a:t>
            </a:r>
            <a:r>
              <a:rPr lang="de-DE" sz="1200" dirty="0" smtClean="0"/>
              <a:t> – </a:t>
            </a:r>
            <a:r>
              <a:rPr lang="de-DE" sz="1200" dirty="0" err="1" smtClean="0"/>
              <a:t>PhD</a:t>
            </a:r>
            <a:r>
              <a:rPr lang="de-DE" sz="1200" dirty="0" smtClean="0"/>
              <a:t> (MSU)</a:t>
            </a:r>
          </a:p>
          <a:p>
            <a:endParaRPr lang="ru-RU" sz="800" dirty="0" smtClean="0"/>
          </a:p>
          <a:p>
            <a:r>
              <a:rPr lang="de-DE" sz="1200" b="1" dirty="0" smtClean="0"/>
              <a:t>2007-2008</a:t>
            </a:r>
            <a:r>
              <a:rPr lang="de-DE" sz="1200" dirty="0" smtClean="0"/>
              <a:t> – </a:t>
            </a:r>
            <a:r>
              <a:rPr lang="de-DE" sz="1200" dirty="0" err="1" smtClean="0"/>
              <a:t>PostDoc</a:t>
            </a:r>
            <a:r>
              <a:rPr lang="ru-RU" sz="1200" dirty="0" smtClean="0"/>
              <a:t> </a:t>
            </a:r>
            <a:r>
              <a:rPr lang="de-DE" sz="1200" dirty="0" smtClean="0"/>
              <a:t>at Institute </a:t>
            </a:r>
            <a:r>
              <a:rPr lang="de-DE" sz="1200" dirty="0" err="1" smtClean="0"/>
              <a:t>for</a:t>
            </a:r>
            <a:endParaRPr lang="de-DE" sz="1200" dirty="0" smtClean="0"/>
          </a:p>
          <a:p>
            <a:r>
              <a:rPr lang="de-DE" sz="1200" dirty="0" smtClean="0"/>
              <a:t>Surface Technology (IOT, TU Braunschweig)</a:t>
            </a:r>
          </a:p>
          <a:p>
            <a:endParaRPr lang="ru-RU" sz="800" dirty="0" smtClean="0"/>
          </a:p>
          <a:p>
            <a:r>
              <a:rPr lang="de-DE" sz="1200" b="1" dirty="0" smtClean="0"/>
              <a:t>2009-2012</a:t>
            </a:r>
            <a:r>
              <a:rPr lang="de-DE" sz="1200" dirty="0" smtClean="0"/>
              <a:t> – Project Manager at</a:t>
            </a:r>
          </a:p>
          <a:p>
            <a:r>
              <a:rPr lang="de-DE" sz="1200" dirty="0" err="1" smtClean="0"/>
              <a:t>PerCoTech</a:t>
            </a:r>
            <a:r>
              <a:rPr lang="de-DE" sz="1200" dirty="0" smtClean="0"/>
              <a:t> AG (TU Braunschweig)</a:t>
            </a:r>
            <a:endParaRPr lang="ru-RU" sz="1200" dirty="0" smtClean="0"/>
          </a:p>
          <a:p>
            <a:endParaRPr lang="ru-RU" sz="800" dirty="0"/>
          </a:p>
          <a:p>
            <a:r>
              <a:rPr lang="ru-RU" sz="1200" b="1" dirty="0" smtClean="0"/>
              <a:t>2012- </a:t>
            </a:r>
            <a:r>
              <a:rPr lang="de-DE" sz="1200" b="1" dirty="0" smtClean="0"/>
              <a:t>…</a:t>
            </a:r>
            <a:r>
              <a:rPr lang="de-DE" sz="1200" dirty="0" smtClean="0"/>
              <a:t> Senior Scientist at Department </a:t>
            </a:r>
            <a:r>
              <a:rPr lang="de-DE" sz="1200" dirty="0" err="1" smtClean="0"/>
              <a:t>of</a:t>
            </a:r>
            <a:endParaRPr lang="de-DE" sz="1200" dirty="0" smtClean="0"/>
          </a:p>
          <a:p>
            <a:r>
              <a:rPr lang="de-DE" sz="1200" dirty="0" err="1" smtClean="0"/>
              <a:t>Thin</a:t>
            </a:r>
            <a:r>
              <a:rPr lang="de-DE" sz="1200" dirty="0" smtClean="0"/>
              <a:t> Film Devices (HFT, TU-Berlin)</a:t>
            </a:r>
          </a:p>
          <a:p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52444"/>
            <a:ext cx="1177526" cy="1625922"/>
          </a:xfrm>
          <a:prstGeom prst="rect">
            <a:avLst/>
          </a:prstGeom>
        </p:spPr>
      </p:pic>
      <p:pic>
        <p:nvPicPr>
          <p:cNvPr id="10" name="Picture 4" descr="c0fa74029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118" y="836712"/>
            <a:ext cx="1337938" cy="13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159" y="836712"/>
            <a:ext cx="1974137" cy="132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3680" y="836712"/>
            <a:ext cx="1768200" cy="1320984"/>
          </a:xfrm>
          <a:prstGeom prst="rect">
            <a:avLst/>
          </a:prstGeom>
        </p:spPr>
      </p:pic>
      <p:pic>
        <p:nvPicPr>
          <p:cNvPr id="13" name="Picture 39" descr="Offshore_Windanl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57" r="17917"/>
          <a:stretch>
            <a:fillRect/>
          </a:stretch>
        </p:blipFill>
        <p:spPr bwMode="auto">
          <a:xfrm>
            <a:off x="7452866" y="836712"/>
            <a:ext cx="1439614" cy="22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schweifte Klammer rechts 3"/>
          <p:cNvSpPr/>
          <p:nvPr/>
        </p:nvSpPr>
        <p:spPr>
          <a:xfrm>
            <a:off x="6080216" y="3861048"/>
            <a:ext cx="147968" cy="521365"/>
          </a:xfrm>
          <a:prstGeom prst="rightBrace">
            <a:avLst>
              <a:gd name="adj1" fmla="val 3618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7729" y="392753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 ECTS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8342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488" y="586439"/>
            <a:ext cx="7325888" cy="660999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My experience: MOCVD + HTS </a:t>
            </a:r>
            <a:r>
              <a:rPr lang="en-GB" sz="2400" dirty="0" smtClean="0"/>
              <a:t>(2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Gen. Wires)</a:t>
            </a:r>
            <a:br>
              <a:rPr lang="en-GB" sz="2400" dirty="0" smtClean="0"/>
            </a:br>
            <a:r>
              <a:rPr lang="en-GB" sz="1400" dirty="0" smtClean="0">
                <a:solidFill>
                  <a:schemeClr val="tx1"/>
                </a:solidFill>
              </a:rPr>
              <a:t>IOT, </a:t>
            </a:r>
            <a:r>
              <a:rPr lang="en-GB" sz="1400" dirty="0" err="1" smtClean="0">
                <a:solidFill>
                  <a:schemeClr val="tx1"/>
                </a:solidFill>
              </a:rPr>
              <a:t>PerCoTech</a:t>
            </a:r>
            <a:r>
              <a:rPr lang="en-GB" sz="1400" dirty="0" smtClean="0">
                <a:solidFill>
                  <a:schemeClr val="tx1"/>
                </a:solidFill>
              </a:rPr>
              <a:t> AG, TU </a:t>
            </a:r>
            <a:r>
              <a:rPr lang="en-GB" sz="1400" dirty="0" err="1" smtClean="0">
                <a:solidFill>
                  <a:schemeClr val="tx1"/>
                </a:solidFill>
              </a:rPr>
              <a:t>Braunschweig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4" descr="Anlage_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5" b="31535"/>
          <a:stretch>
            <a:fillRect/>
          </a:stretch>
        </p:blipFill>
        <p:spPr bwMode="auto">
          <a:xfrm>
            <a:off x="2161028" y="1796135"/>
            <a:ext cx="3483884" cy="17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186923" y="1796134"/>
            <a:ext cx="3816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in-line 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Multilayer-CVD at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PerCoTech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5921144" y="1950022"/>
            <a:ext cx="2242443" cy="1906314"/>
            <a:chOff x="4320134" y="1196752"/>
            <a:chExt cx="2242443" cy="1906314"/>
          </a:xfrm>
        </p:grpSpPr>
        <p:pic>
          <p:nvPicPr>
            <p:cNvPr id="8" name="Picture 21" descr="PerCoTechPrä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343" t="10634" r="9843" b="17453"/>
            <a:stretch>
              <a:fillRect/>
            </a:stretch>
          </p:blipFill>
          <p:spPr bwMode="auto">
            <a:xfrm>
              <a:off x="4332384" y="1268760"/>
              <a:ext cx="2111824" cy="183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320134" y="1196752"/>
              <a:ext cx="2052066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>
                      <a:alpha val="17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Structure of HTS-wire Wire</a:t>
              </a:r>
              <a:endPara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0" name="Textfeld 1"/>
            <p:cNvSpPr txBox="1">
              <a:spLocks noChangeArrowheads="1"/>
            </p:cNvSpPr>
            <p:nvPr/>
          </p:nvSpPr>
          <p:spPr bwMode="auto">
            <a:xfrm>
              <a:off x="5994793" y="1907554"/>
              <a:ext cx="5677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lue Highway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lue Highway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9pPr>
            </a:lstStyle>
            <a:p>
              <a:pPr eaLnBrk="1" hangingPunct="1"/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Buffer-</a:t>
              </a:r>
            </a:p>
            <a:p>
              <a:pPr eaLnBrk="1" hangingPunct="1"/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layers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5"/>
            <p:cNvSpPr txBox="1">
              <a:spLocks noChangeArrowheads="1"/>
            </p:cNvSpPr>
            <p:nvPr/>
          </p:nvSpPr>
          <p:spPr bwMode="auto">
            <a:xfrm>
              <a:off x="5364088" y="1598603"/>
              <a:ext cx="90459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lue Highway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lue Highway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9pPr>
            </a:lstStyle>
            <a:p>
              <a:pPr algn="ctr" eaLnBrk="1" hangingPunct="1"/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HTS-Film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6"/>
            <p:cNvSpPr txBox="1">
              <a:spLocks noChangeArrowheads="1"/>
            </p:cNvSpPr>
            <p:nvPr/>
          </p:nvSpPr>
          <p:spPr bwMode="auto">
            <a:xfrm>
              <a:off x="4332384" y="1573576"/>
              <a:ext cx="1067608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lue Highway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lue Highway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9pPr>
            </a:lstStyle>
            <a:p>
              <a:pPr algn="ctr" eaLnBrk="1" hangingPunct="1"/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 – cap layer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834566" y="2511917"/>
              <a:ext cx="904592" cy="2347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RABiTs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Pfeil nach rechts 15"/>
          <p:cNvSpPr/>
          <p:nvPr/>
        </p:nvSpPr>
        <p:spPr>
          <a:xfrm>
            <a:off x="5124018" y="2840305"/>
            <a:ext cx="796885" cy="1806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91179" y="3236294"/>
            <a:ext cx="0" cy="8407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03147" y="2516214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/>
          <p:cNvGrpSpPr/>
          <p:nvPr/>
        </p:nvGrpSpPr>
        <p:grpSpPr>
          <a:xfrm>
            <a:off x="467544" y="1772816"/>
            <a:ext cx="2626864" cy="3397670"/>
            <a:chOff x="44309" y="1449634"/>
            <a:chExt cx="2626864" cy="3397670"/>
          </a:xfrm>
        </p:grpSpPr>
        <p:pic>
          <p:nvPicPr>
            <p:cNvPr id="23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511"/>
            <a:stretch>
              <a:fillRect/>
            </a:stretch>
          </p:blipFill>
          <p:spPr bwMode="auto">
            <a:xfrm rot="16200000" flipV="1">
              <a:off x="-787080" y="2477538"/>
              <a:ext cx="3312370" cy="139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</p:pic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970069" y="1823683"/>
              <a:ext cx="1649589" cy="200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>
                  <a:latin typeface="Arial Narrow" panose="020B0606020202030204" pitchFamily="34" charset="0"/>
                </a:rPr>
                <a:t>Precursor </a:t>
              </a:r>
              <a:r>
                <a:rPr lang="en-GB" sz="800" dirty="0" smtClean="0">
                  <a:latin typeface="Arial Narrow" panose="020B0606020202030204" pitchFamily="34" charset="0"/>
                </a:rPr>
                <a:t>vapours  </a:t>
              </a:r>
              <a:r>
                <a:rPr lang="en-GB" sz="800" dirty="0">
                  <a:latin typeface="Arial Narrow" panose="020B0606020202030204" pitchFamily="34" charset="0"/>
                </a:rPr>
                <a:t>to the reactor</a:t>
              </a: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1619672" y="2132856"/>
              <a:ext cx="105150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/>
            <a:p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38794" y="3608748"/>
              <a:ext cx="256742" cy="46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44309" y="3934503"/>
              <a:ext cx="1649589" cy="3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latin typeface="Arial Narrow" panose="020B0606020202030204" pitchFamily="34" charset="0"/>
                </a:rPr>
                <a:t>Solvent</a:t>
              </a: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latin typeface="Arial Narrow" panose="020B0606020202030204" pitchFamily="34" charset="0"/>
                </a:rPr>
                <a:t>condensation</a:t>
              </a:r>
              <a:endParaRPr lang="en-GB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1191898" y="3409002"/>
              <a:ext cx="256742" cy="46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130045" y="3560133"/>
              <a:ext cx="582622" cy="3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solidFill>
                    <a:srgbClr val="FF00FF"/>
                  </a:solidFill>
                  <a:latin typeface="Arial Narrow" panose="020B0606020202030204" pitchFamily="34" charset="0"/>
                </a:rPr>
                <a:t>Solvent</a:t>
              </a: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solidFill>
                    <a:srgbClr val="FF00FF"/>
                  </a:solidFill>
                  <a:latin typeface="Arial Narrow" panose="020B0606020202030204" pitchFamily="34" charset="0"/>
                </a:rPr>
                <a:t>Separation</a:t>
              </a:r>
              <a:endParaRPr lang="en-GB" sz="800" dirty="0">
                <a:solidFill>
                  <a:srgbClr val="FF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268551" y="3069020"/>
              <a:ext cx="367408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latin typeface="Arial Narrow" panose="020B0606020202030204" pitchFamily="34" charset="0"/>
                </a:rPr>
                <a:t>MFC</a:t>
              </a:r>
              <a:endParaRPr lang="de-DE" sz="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270252" y="3301280"/>
              <a:ext cx="367408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latin typeface="Arial Narrow" panose="020B0606020202030204" pitchFamily="34" charset="0"/>
                </a:rPr>
                <a:t>MFC</a:t>
              </a:r>
              <a:endParaRPr lang="de-DE" sz="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1204819" y="2420469"/>
              <a:ext cx="256742" cy="46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135289" y="2537697"/>
              <a:ext cx="628399" cy="3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Precursor</a:t>
              </a: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Evaporation</a:t>
              </a:r>
              <a:endParaRPr lang="en-GB" sz="8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1164614" y="4211470"/>
              <a:ext cx="256742" cy="63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226086" y="4074290"/>
              <a:ext cx="367408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latin typeface="Arial Narrow" panose="020B0606020202030204" pitchFamily="34" charset="0"/>
                </a:rPr>
                <a:t>MFC</a:t>
              </a:r>
              <a:endParaRPr lang="de-DE" sz="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1118900" y="4317200"/>
              <a:ext cx="582622" cy="31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solidFill>
                    <a:srgbClr val="00FF00"/>
                  </a:solidFill>
                  <a:latin typeface="Arial Narrow" panose="020B0606020202030204" pitchFamily="34" charset="0"/>
                </a:rPr>
                <a:t>Solution Feeding</a:t>
              </a:r>
              <a:endParaRPr lang="en-GB" sz="800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8452" y="2567047"/>
              <a:ext cx="85287" cy="46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5520" y="3516724"/>
              <a:ext cx="85287" cy="46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553216" y="1449634"/>
              <a:ext cx="256742" cy="683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395536" y="1869470"/>
              <a:ext cx="485032" cy="3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>
              <a:spAutoFit/>
            </a:bodyPr>
            <a:lstStyle>
              <a:lvl1pPr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latin typeface="Arial Narrow" panose="020B0606020202030204" pitchFamily="34" charset="0"/>
                </a:rPr>
                <a:t>Heating</a:t>
              </a: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GB" sz="800" dirty="0" smtClean="0">
                  <a:latin typeface="Arial Narrow" panose="020B0606020202030204" pitchFamily="34" charset="0"/>
                </a:rPr>
                <a:t>Lines</a:t>
              </a:r>
              <a:endParaRPr lang="en-GB" sz="8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5" name="Picture 6" descr="xreact-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21" r="8195" b="13795"/>
          <a:stretch>
            <a:fillRect/>
          </a:stretch>
        </p:blipFill>
        <p:spPr bwMode="auto">
          <a:xfrm>
            <a:off x="2767455" y="3966346"/>
            <a:ext cx="2435225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5853002" y="4161838"/>
            <a:ext cx="2637260" cy="169277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Analytics</a:t>
            </a:r>
            <a:r>
              <a:rPr lang="en-GB" sz="1600" dirty="0" smtClean="0"/>
              <a:t>:</a:t>
            </a:r>
          </a:p>
          <a:p>
            <a:endParaRPr lang="en-GB" sz="800" dirty="0" smtClean="0"/>
          </a:p>
          <a:p>
            <a:r>
              <a:rPr lang="en-GB" sz="1600" dirty="0" smtClean="0"/>
              <a:t>XRD, SEM/EDX, XPS,</a:t>
            </a:r>
          </a:p>
          <a:p>
            <a:r>
              <a:rPr lang="en-GB" sz="1600" dirty="0" smtClean="0"/>
              <a:t>inductive measurements of</a:t>
            </a:r>
          </a:p>
          <a:p>
            <a:r>
              <a:rPr lang="en-GB" sz="1600" i="1" dirty="0" err="1" smtClean="0"/>
              <a:t>T</a:t>
            </a:r>
            <a:r>
              <a:rPr lang="en-GB" sz="1600" baseline="-25000" dirty="0" err="1" smtClean="0"/>
              <a:t>c</a:t>
            </a:r>
            <a:r>
              <a:rPr lang="en-GB" sz="1600" dirty="0" smtClean="0"/>
              <a:t> &amp; </a:t>
            </a:r>
            <a:r>
              <a:rPr lang="en-GB" sz="1600" i="1" dirty="0" err="1" smtClean="0"/>
              <a:t>j</a:t>
            </a:r>
            <a:r>
              <a:rPr lang="en-GB" sz="1600" baseline="-25000" dirty="0" err="1" smtClean="0"/>
              <a:t>c</a:t>
            </a:r>
            <a:r>
              <a:rPr lang="en-GB" sz="1600" dirty="0"/>
              <a:t> </a:t>
            </a:r>
            <a:r>
              <a:rPr lang="en-GB" sz="1600" dirty="0" smtClean="0"/>
              <a:t>(CRYOSCAN), </a:t>
            </a:r>
          </a:p>
          <a:p>
            <a:r>
              <a:rPr lang="en-GB" sz="1600" dirty="0" smtClean="0"/>
              <a:t>direct </a:t>
            </a:r>
            <a:r>
              <a:rPr lang="en-GB" sz="1600" i="1" dirty="0" err="1" smtClean="0"/>
              <a:t>I</a:t>
            </a:r>
            <a:r>
              <a:rPr lang="en-GB" sz="1600" baseline="-25000" dirty="0" err="1" smtClean="0"/>
              <a:t>c</a:t>
            </a:r>
            <a:r>
              <a:rPr lang="en-GB" sz="1600" dirty="0" smtClean="0"/>
              <a:t> measurements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427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993" y="548680"/>
            <a:ext cx="8334000" cy="387716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Superconductive Wires</a:t>
            </a:r>
            <a:endParaRPr lang="en-GB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5" descr="supercondu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968" y="1517069"/>
            <a:ext cx="2077907" cy="14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27790" y="3003235"/>
            <a:ext cx="1026313" cy="29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08" tIns="39054" rIns="78108" bIns="39054">
            <a:spAutoFit/>
          </a:bodyPr>
          <a:lstStyle>
            <a:lvl1pPr defTabSz="738188"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 defTabSz="738188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1-5 A/mm</a:t>
            </a:r>
            <a:r>
              <a:rPr lang="de-DE" sz="1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05413" y="2209463"/>
            <a:ext cx="863063" cy="5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08" tIns="39054" rIns="78108" bIns="39054">
            <a:spAutoFit/>
          </a:bodyPr>
          <a:lstStyle>
            <a:lvl1pPr defTabSz="738188"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 defTabSz="738188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 defTabSz="738188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algn="r" eaLnBrk="1" hangingPunct="1"/>
            <a:r>
              <a:rPr lang="de-DE" sz="1400" b="1" dirty="0">
                <a:solidFill>
                  <a:srgbClr val="FF3300"/>
                </a:solidFill>
                <a:latin typeface="Arial" panose="020B0604020202020204" pitchFamily="34" charset="0"/>
              </a:rPr>
              <a:t>100-500 </a:t>
            </a:r>
          </a:p>
          <a:p>
            <a:pPr algn="r" eaLnBrk="1" hangingPunct="1"/>
            <a:r>
              <a:rPr lang="de-DE" sz="1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A/mm</a:t>
            </a:r>
            <a:r>
              <a:rPr lang="de-DE" sz="1400" b="1" baseline="30000" dirty="0" smtClean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de-DE" sz="1400" b="1" baseline="30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7" descr="AMSC 36 5 MW Motor Comp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178"/>
            <a:ext cx="3660998" cy="209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170848" y="5558212"/>
            <a:ext cx="1904146" cy="4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36,5 MW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Ship engine (American Superconductor)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170849" y="3930061"/>
            <a:ext cx="830230" cy="53355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433029" y="3765571"/>
            <a:ext cx="663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-50%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4251374" y="545004"/>
            <a:ext cx="4497090" cy="2595964"/>
            <a:chOff x="4251374" y="1196752"/>
            <a:chExt cx="4497090" cy="259596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4251374" y="1196752"/>
              <a:ext cx="4497090" cy="2595964"/>
              <a:chOff x="3934830" y="1538234"/>
              <a:chExt cx="4497090" cy="2595964"/>
            </a:xfrm>
          </p:grpSpPr>
          <p:pic>
            <p:nvPicPr>
              <p:cNvPr id="23" name="Picture 4" descr="Bild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087" t="12137" r="3053"/>
              <a:stretch>
                <a:fillRect/>
              </a:stretch>
            </p:blipFill>
            <p:spPr bwMode="auto">
              <a:xfrm>
                <a:off x="4183770" y="1973610"/>
                <a:ext cx="4248150" cy="2160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3934830" y="1538234"/>
                <a:ext cx="2984922" cy="359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lue Highway" pitchFamily="2" charset="0"/>
                  </a:defRPr>
                </a:lvl9pPr>
              </a:lstStyle>
              <a:p>
                <a:pPr algn="ctr" eaLnBrk="1" hangingPunct="1">
                  <a:lnSpc>
                    <a:spcPct val="140000"/>
                  </a:lnSpc>
                </a:pPr>
                <a:r>
                  <a:rPr lang="en-GB" sz="14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Generators / Energy losses</a:t>
                </a:r>
                <a:endParaRPr lang="en-GB" sz="14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6298279" y="2549824"/>
              <a:ext cx="652219" cy="3251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6296997" y="2915652"/>
              <a:ext cx="7232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lue Highway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lue Highway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lue Highway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lue Highway" pitchFamily="2" charset="0"/>
                </a:defRPr>
              </a:lvl9pPr>
            </a:lstStyle>
            <a:p>
              <a:pPr eaLnBrk="1" hangingPunct="1"/>
              <a:r>
                <a:rPr lang="de-DE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-50%</a:t>
              </a:r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46"/>
          <a:stretch>
            <a:fillRect/>
          </a:stretch>
        </p:blipFill>
        <p:spPr bwMode="auto">
          <a:xfrm>
            <a:off x="4475248" y="3789040"/>
            <a:ext cx="4273216" cy="22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4356298" y="3356992"/>
            <a:ext cx="1716648" cy="3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sz="1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Inductive heater</a:t>
            </a:r>
            <a:endParaRPr lang="en-GB" sz="14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044999" y="1005253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Wires </a:t>
            </a:r>
            <a:r>
              <a:rPr lang="en-GB" sz="1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en-GB" sz="1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density</a:t>
            </a:r>
            <a:endParaRPr lang="en-GB" sz="14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74283" y="5427245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Engines </a:t>
            </a:r>
            <a:r>
              <a:rPr lang="en-GB" sz="1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en-GB" sz="1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Size-weight</a:t>
            </a:r>
            <a:endParaRPr lang="en-GB" sz="14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6445249" y="5704061"/>
            <a:ext cx="61407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6250218" y="5771152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lue Highway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lue Highway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lue Highway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lue Highway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lue Highway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ue Highway" pitchFamily="2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-50%</a:t>
            </a:r>
          </a:p>
        </p:txBody>
      </p:sp>
      <p:sp>
        <p:nvSpPr>
          <p:cNvPr id="42" name="Rechteck 41"/>
          <p:cNvSpPr/>
          <p:nvPr/>
        </p:nvSpPr>
        <p:spPr>
          <a:xfrm>
            <a:off x="374283" y="3429000"/>
            <a:ext cx="3700711" cy="270062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4303907" y="3367242"/>
            <a:ext cx="4516565" cy="279719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447923" y="548680"/>
            <a:ext cx="4399624" cy="269517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867952" y="980728"/>
            <a:ext cx="2839952" cy="23168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435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688" y="725376"/>
            <a:ext cx="4777800" cy="1839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787" y="691540"/>
            <a:ext cx="3458141" cy="721235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Curriculum: </a:t>
            </a:r>
            <a:br>
              <a:rPr lang="en-GB" sz="2400" b="1" dirty="0" smtClean="0"/>
            </a:br>
            <a:r>
              <a:rPr lang="en-GB" sz="2400" dirty="0" smtClean="0"/>
              <a:t>Content and Context</a:t>
            </a:r>
            <a:endParaRPr lang="en-GB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TUBerlin_Logo_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6999" y="1700808"/>
            <a:ext cx="85375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Thin Films in Superconductivity</a:t>
            </a:r>
          </a:p>
          <a:p>
            <a:r>
              <a:rPr lang="en-GB" b="1" dirty="0" smtClean="0"/>
              <a:t>6</a:t>
            </a:r>
            <a:r>
              <a:rPr lang="en-GB" b="1" baseline="-25000" dirty="0" smtClean="0"/>
              <a:t>22</a:t>
            </a:r>
            <a:r>
              <a:rPr lang="en-GB" b="1" dirty="0" smtClean="0"/>
              <a:t> Lectures </a:t>
            </a:r>
            <a:r>
              <a:rPr lang="en-GB" b="1" dirty="0" smtClean="0">
                <a:solidFill>
                  <a:srgbClr val="0000FF"/>
                </a:solidFill>
              </a:rPr>
              <a:t>/ </a:t>
            </a:r>
            <a:r>
              <a:rPr lang="en-GB" b="1" dirty="0" smtClean="0">
                <a:solidFill>
                  <a:srgbClr val="FF0000"/>
                </a:solidFill>
              </a:rPr>
              <a:t>3</a:t>
            </a:r>
            <a:r>
              <a:rPr lang="en-GB" b="1" baseline="-25000" dirty="0" smtClean="0">
                <a:solidFill>
                  <a:srgbClr val="FF0000"/>
                </a:solidFill>
              </a:rPr>
              <a:t>10</a:t>
            </a:r>
            <a:r>
              <a:rPr lang="en-GB" b="1" dirty="0" smtClean="0">
                <a:solidFill>
                  <a:srgbClr val="FF0000"/>
                </a:solidFill>
              </a:rPr>
              <a:t> Practicum</a:t>
            </a:r>
          </a:p>
          <a:p>
            <a:endParaRPr lang="en-GB" b="1" dirty="0" smtClean="0">
              <a:solidFill>
                <a:srgbClr val="0000FF"/>
              </a:solidFill>
            </a:endParaRPr>
          </a:p>
          <a:p>
            <a:endParaRPr lang="en-GB" b="1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/>
              <a:t>   Effect of Superconductivity (</a:t>
            </a:r>
            <a:r>
              <a:rPr lang="en-GB" dirty="0" err="1" smtClean="0"/>
              <a:t>Hystory</a:t>
            </a:r>
            <a:r>
              <a:rPr lang="en-GB" dirty="0" smtClean="0"/>
              <a:t>, Effects, Materials).	</a:t>
            </a:r>
            <a:r>
              <a:rPr lang="en-GB" b="1" dirty="0" smtClean="0"/>
              <a:t>2</a:t>
            </a:r>
            <a:r>
              <a:rPr lang="en-GB" dirty="0" smtClean="0"/>
              <a:t> lectures</a:t>
            </a:r>
          </a:p>
          <a:p>
            <a:pPr marL="342900" indent="-342900">
              <a:buAutoNum type="arabicPeriod"/>
            </a:pPr>
            <a:r>
              <a:rPr lang="en-GB" dirty="0" smtClean="0"/>
              <a:t>   HTS-Wires and thin film technologies.			</a:t>
            </a:r>
            <a:r>
              <a:rPr lang="en-GB" b="1" dirty="0" smtClean="0"/>
              <a:t>2</a:t>
            </a:r>
            <a:r>
              <a:rPr lang="en-GB" dirty="0" smtClean="0"/>
              <a:t> lectures</a:t>
            </a:r>
          </a:p>
          <a:p>
            <a:pPr marL="342900" indent="-342900">
              <a:buAutoNum type="arabicPeriod"/>
            </a:pPr>
            <a:r>
              <a:rPr lang="en-GB" dirty="0" smtClean="0"/>
              <a:t>   Applications of HTS-wires (generators, motors, </a:t>
            </a:r>
          </a:p>
          <a:p>
            <a:r>
              <a:rPr lang="en-GB" dirty="0" smtClean="0"/>
              <a:t>        cables, FCLs, magnets). Economical aspect.		</a:t>
            </a:r>
            <a:r>
              <a:rPr lang="en-GB" b="1" dirty="0" smtClean="0"/>
              <a:t>2</a:t>
            </a:r>
            <a:r>
              <a:rPr lang="en-GB" dirty="0" smtClean="0"/>
              <a:t> lectures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   Observation of levitation-effect on ceramic YBCO-sample over the magnets. 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Freezing of magnetic fluxes in superconductor. Small seminar (effects).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2-3.  XRD measurements on epitaxial YBCO-films. Determination of </a:t>
            </a:r>
            <a:r>
              <a:rPr lang="en-GB" i="1" dirty="0" smtClean="0">
                <a:solidFill>
                  <a:srgbClr val="FF0000"/>
                </a:solidFill>
              </a:rPr>
              <a:t>in-plane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and </a:t>
            </a:r>
            <a:r>
              <a:rPr lang="en-GB" i="1" dirty="0" smtClean="0">
                <a:solidFill>
                  <a:srgbClr val="FF0000"/>
                </a:solidFill>
              </a:rPr>
              <a:t>out-of-plane</a:t>
            </a:r>
            <a:r>
              <a:rPr lang="en-GB" dirty="0" smtClean="0">
                <a:solidFill>
                  <a:srgbClr val="FF0000"/>
                </a:solidFill>
              </a:rPr>
              <a:t> textures. Determination of epitaxial and polycrystalline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     fractions of a film.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6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488" y="476672"/>
            <a:ext cx="7829944" cy="660999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My experience: PVD (GFS, DC/RF-MS) + TCOs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400" dirty="0" smtClean="0">
                <a:solidFill>
                  <a:schemeClr val="tx1"/>
                </a:solidFill>
              </a:rPr>
              <a:t>HFT, TFD, TU-Berlin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49053" cy="22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hteck 49"/>
          <p:cNvSpPr/>
          <p:nvPr/>
        </p:nvSpPr>
        <p:spPr bwMode="auto">
          <a:xfrm>
            <a:off x="371154" y="4707721"/>
            <a:ext cx="25848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>
                <a:latin typeface="Frutiger LT Com 55 Roman" pitchFamily="34" charset="0"/>
              </a:rPr>
              <a:t>Scalable system up to </a:t>
            </a:r>
            <a:br>
              <a:rPr lang="en-US" sz="1400" dirty="0">
                <a:latin typeface="Frutiger LT Com 55 Roman" pitchFamily="34" charset="0"/>
              </a:rPr>
            </a:br>
            <a:r>
              <a:rPr lang="en-US" sz="1400" dirty="0">
                <a:latin typeface="Frutiger LT Com 55 Roman" pitchFamily="34" charset="0"/>
              </a:rPr>
              <a:t>1 m offered by </a:t>
            </a:r>
            <a:r>
              <a:rPr lang="en-US" sz="1400" dirty="0" err="1">
                <a:latin typeface="Frutiger LT Com 55 Roman" pitchFamily="34" charset="0"/>
              </a:rPr>
              <a:t>FhG</a:t>
            </a:r>
            <a:r>
              <a:rPr lang="en-US" sz="1400" dirty="0">
                <a:latin typeface="Frutiger LT Com 55 Roman" pitchFamily="34" charset="0"/>
              </a:rPr>
              <a:t>-IST</a:t>
            </a:r>
          </a:p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 smtClean="0">
                <a:latin typeface="Frutiger LT Com 55 Roman" pitchFamily="34" charset="0"/>
              </a:rPr>
              <a:t>Control by OES and / or pressure (1..10 </a:t>
            </a:r>
            <a:r>
              <a:rPr lang="en-US" sz="1400" dirty="0">
                <a:latin typeface="Frutiger LT Com 55 Roman" pitchFamily="34" charset="0"/>
              </a:rPr>
              <a:t>mbar) </a:t>
            </a:r>
            <a:endParaRPr lang="en-US" sz="1400" dirty="0" smtClean="0">
              <a:latin typeface="Frutiger LT Com 55 Roman" pitchFamily="34" charset="0"/>
            </a:endParaRPr>
          </a:p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 smtClean="0">
                <a:latin typeface="Frutiger LT Com 55 Roman" pitchFamily="34" charset="0"/>
              </a:rPr>
              <a:t>More </a:t>
            </a:r>
            <a:r>
              <a:rPr lang="en-US" sz="1400" dirty="0">
                <a:latin typeface="Frutiger LT Com 55 Roman" pitchFamily="34" charset="0"/>
              </a:rPr>
              <a:t>than 20 units </a:t>
            </a:r>
            <a:r>
              <a:rPr lang="en-US" sz="1400" dirty="0" smtClean="0">
                <a:latin typeface="Frutiger LT Com 55 Roman" pitchFamily="34" charset="0"/>
              </a:rPr>
              <a:t>installed</a:t>
            </a:r>
            <a:endParaRPr lang="en-US" sz="1400" dirty="0">
              <a:latin typeface="Frutiger LT Com 55 Roman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387101"/>
            <a:ext cx="2808312" cy="3050011"/>
          </a:xfrm>
          <a:prstGeom prst="rect">
            <a:avLst/>
          </a:prstGeom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010" y="1841562"/>
            <a:ext cx="2867838" cy="26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hteck 99"/>
          <p:cNvSpPr/>
          <p:nvPr/>
        </p:nvSpPr>
        <p:spPr bwMode="auto">
          <a:xfrm>
            <a:off x="3355254" y="4564866"/>
            <a:ext cx="25848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>
                <a:latin typeface="Frutiger LT Com 55 Roman" pitchFamily="34" charset="0"/>
              </a:rPr>
              <a:t>Sputtering of conductive ring segments</a:t>
            </a:r>
          </a:p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 smtClean="0">
                <a:latin typeface="Frutiger LT Com 55 Roman" pitchFamily="34" charset="0"/>
              </a:rPr>
              <a:t>Chemically </a:t>
            </a:r>
            <a:r>
              <a:rPr lang="en-US" sz="1400" dirty="0">
                <a:latin typeface="Frutiger LT Com 55 Roman" pitchFamily="34" charset="0"/>
              </a:rPr>
              <a:t>active zone</a:t>
            </a:r>
          </a:p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>
                <a:latin typeface="Frutiger LT Com 55 Roman" pitchFamily="34" charset="0"/>
              </a:rPr>
              <a:t>Remote process, no arcing due to purge gas</a:t>
            </a:r>
          </a:p>
          <a:p>
            <a:pPr marL="180975" indent="-180975">
              <a:buFont typeface="Symbol" pitchFamily="18" charset="2"/>
              <a:buChar char=""/>
              <a:defRPr/>
            </a:pPr>
            <a:r>
              <a:rPr lang="en-US" sz="1400" dirty="0">
                <a:latin typeface="Frutiger LT Com 55 Roman" pitchFamily="34" charset="0"/>
              </a:rPr>
              <a:t>Dense plasma / low energy, mbar, high </a:t>
            </a:r>
            <a:r>
              <a:rPr lang="en-US" sz="1400" dirty="0" smtClean="0">
                <a:latin typeface="Frutiger LT Com 55 Roman" pitchFamily="34" charset="0"/>
              </a:rPr>
              <a:t>rate</a:t>
            </a:r>
            <a:endParaRPr lang="en-US" sz="1400" dirty="0">
              <a:latin typeface="Frutiger LT Com 55 Roman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 bwMode="auto">
          <a:xfrm>
            <a:off x="515739" y="1375192"/>
            <a:ext cx="3408189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Com 55 Roman" pitchFamily="34" charset="0"/>
              </a:rPr>
              <a:t>Hollow Cathode Gas-Flow-Sputtering</a:t>
            </a:r>
            <a:endParaRPr lang="en-US" sz="1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Com 55 Roman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084168" y="4365104"/>
            <a:ext cx="2884379" cy="150810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Analytics</a:t>
            </a:r>
            <a:r>
              <a:rPr lang="en-GB" sz="1400" dirty="0" smtClean="0"/>
              <a:t>:</a:t>
            </a:r>
          </a:p>
          <a:p>
            <a:endParaRPr lang="en-GB" sz="800" dirty="0" smtClean="0"/>
          </a:p>
          <a:p>
            <a:r>
              <a:rPr lang="en-GB" sz="1400" dirty="0" smtClean="0"/>
              <a:t>UV-Vis, </a:t>
            </a:r>
            <a:r>
              <a:rPr lang="en-GB" sz="1400" dirty="0" err="1" smtClean="0"/>
              <a:t>Ellipsometry</a:t>
            </a:r>
            <a:r>
              <a:rPr lang="en-GB" sz="1400" dirty="0" smtClean="0"/>
              <a:t>, </a:t>
            </a:r>
            <a:r>
              <a:rPr lang="en-GB" sz="1400" dirty="0" err="1" smtClean="0"/>
              <a:t>Profilometry</a:t>
            </a:r>
            <a:r>
              <a:rPr lang="en-GB" sz="1400" dirty="0" smtClean="0"/>
              <a:t>,</a:t>
            </a:r>
          </a:p>
          <a:p>
            <a:r>
              <a:rPr lang="en-GB" sz="1400" dirty="0" smtClean="0"/>
              <a:t>Conductivity/Hall-Effect meas.,</a:t>
            </a:r>
          </a:p>
          <a:p>
            <a:r>
              <a:rPr lang="en-GB" sz="1400" dirty="0"/>
              <a:t>o</a:t>
            </a:r>
            <a:r>
              <a:rPr lang="en-GB" sz="1400" dirty="0" smtClean="0"/>
              <a:t>verall and quantum efficiency </a:t>
            </a:r>
          </a:p>
          <a:p>
            <a:r>
              <a:rPr lang="en-GB" sz="1400" dirty="0" smtClean="0"/>
              <a:t>measurements, optical properties </a:t>
            </a:r>
          </a:p>
          <a:p>
            <a:r>
              <a:rPr lang="en-GB" sz="1400" dirty="0" smtClean="0"/>
              <a:t>modelling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1154" y="6135107"/>
            <a:ext cx="6096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i="1" dirty="0"/>
              <a:t>T. Jung et al., Surf. Coat. Technol. 86-87 (1996) 218 </a:t>
            </a:r>
            <a:r>
              <a:rPr lang="da-DK" sz="1000" dirty="0"/>
              <a:t>|</a:t>
            </a:r>
            <a:r>
              <a:rPr lang="da-DK" sz="1000" i="1" dirty="0"/>
              <a:t>B. Szyszka et al., Thin Solid Films 518 (2010) 3109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8651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34000" cy="43204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Curriculum: </a:t>
            </a:r>
            <a:r>
              <a:rPr lang="en-GB" sz="2400" dirty="0" smtClean="0"/>
              <a:t>Content and Context</a:t>
            </a:r>
            <a:endParaRPr lang="en-GB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119675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Thin Films in Photovoltaic </a:t>
            </a:r>
            <a:endParaRPr lang="en-GB" b="1" dirty="0">
              <a:solidFill>
                <a:srgbClr val="0000FF"/>
              </a:solidFill>
            </a:endParaRPr>
          </a:p>
          <a:p>
            <a:r>
              <a:rPr lang="en-GB" b="1" dirty="0" smtClean="0"/>
              <a:t>8</a:t>
            </a:r>
            <a:r>
              <a:rPr lang="en-GB" b="1" baseline="-25000" dirty="0" smtClean="0"/>
              <a:t>22</a:t>
            </a:r>
            <a:r>
              <a:rPr lang="en-GB" b="1" dirty="0" smtClean="0"/>
              <a:t> </a:t>
            </a:r>
            <a:r>
              <a:rPr lang="en-GB" b="1" dirty="0"/>
              <a:t>Lectures </a:t>
            </a:r>
            <a:r>
              <a:rPr lang="en-GB" b="1" dirty="0">
                <a:solidFill>
                  <a:srgbClr val="0000FF"/>
                </a:solidFill>
              </a:rPr>
              <a:t>/ </a:t>
            </a:r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b="1" baseline="-25000" dirty="0" smtClean="0">
                <a:solidFill>
                  <a:srgbClr val="FF0000"/>
                </a:solidFill>
              </a:rPr>
              <a:t>10</a:t>
            </a:r>
            <a:r>
              <a:rPr lang="en-GB" b="1" dirty="0" smtClean="0">
                <a:solidFill>
                  <a:srgbClr val="FF0000"/>
                </a:solidFill>
              </a:rPr>
              <a:t> Practicum </a:t>
            </a:r>
            <a:r>
              <a:rPr lang="en-GB" dirty="0" smtClean="0">
                <a:solidFill>
                  <a:srgbClr val="FF0000"/>
                </a:solidFill>
              </a:rPr>
              <a:t>(devoted to </a:t>
            </a:r>
            <a:r>
              <a:rPr lang="en-GB" u="sng" dirty="0" smtClean="0">
                <a:solidFill>
                  <a:srgbClr val="FF0000"/>
                </a:solidFill>
              </a:rPr>
              <a:t>TCOs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endParaRPr lang="en-GB" b="1" dirty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GB" dirty="0"/>
              <a:t>   </a:t>
            </a:r>
            <a:r>
              <a:rPr lang="en-GB" dirty="0" smtClean="0"/>
              <a:t>Photovoltaic (economical motivation, principles, </a:t>
            </a:r>
          </a:p>
          <a:p>
            <a:r>
              <a:rPr lang="en-GB" dirty="0"/>
              <a:t> </a:t>
            </a:r>
            <a:r>
              <a:rPr lang="en-GB" dirty="0" smtClean="0"/>
              <a:t>       problems, approaches).			</a:t>
            </a:r>
            <a:r>
              <a:rPr lang="en-GB" dirty="0"/>
              <a:t>	</a:t>
            </a:r>
            <a:r>
              <a:rPr lang="en-GB" b="1" dirty="0"/>
              <a:t>2</a:t>
            </a:r>
            <a:r>
              <a:rPr lang="en-GB" dirty="0"/>
              <a:t> lectures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   Si-thin film’ photovoltaic (materials, technological </a:t>
            </a:r>
          </a:p>
          <a:p>
            <a:r>
              <a:rPr lang="en-GB" dirty="0" smtClean="0"/>
              <a:t>        features, restrictions).			</a:t>
            </a:r>
            <a:r>
              <a:rPr lang="en-GB" dirty="0"/>
              <a:t>		</a:t>
            </a:r>
            <a:r>
              <a:rPr lang="en-GB" b="1" dirty="0"/>
              <a:t>2</a:t>
            </a:r>
            <a:r>
              <a:rPr lang="en-GB" dirty="0" smtClean="0"/>
              <a:t> lectures</a:t>
            </a:r>
            <a:endParaRPr lang="en-GB" dirty="0"/>
          </a:p>
          <a:p>
            <a:r>
              <a:rPr lang="en-GB" dirty="0" smtClean="0"/>
              <a:t>3.     CIGS-thin film’ photovoltaic </a:t>
            </a:r>
            <a:r>
              <a:rPr lang="en-GB" dirty="0"/>
              <a:t>(materials, technological </a:t>
            </a:r>
          </a:p>
          <a:p>
            <a:r>
              <a:rPr lang="en-GB" dirty="0"/>
              <a:t>        features, restrictions</a:t>
            </a:r>
            <a:r>
              <a:rPr lang="en-GB" dirty="0" smtClean="0"/>
              <a:t>).</a:t>
            </a:r>
            <a:r>
              <a:rPr lang="en-GB" dirty="0"/>
              <a:t>		</a:t>
            </a:r>
            <a:r>
              <a:rPr lang="en-GB" dirty="0" smtClean="0"/>
              <a:t>			</a:t>
            </a:r>
            <a:r>
              <a:rPr lang="en-GB" b="1" dirty="0" smtClean="0"/>
              <a:t>2</a:t>
            </a:r>
            <a:r>
              <a:rPr lang="en-GB" dirty="0" smtClean="0"/>
              <a:t> lectures</a:t>
            </a:r>
          </a:p>
          <a:p>
            <a:r>
              <a:rPr lang="en-GB" dirty="0" smtClean="0"/>
              <a:t>4.     New approaches in thin </a:t>
            </a:r>
            <a:r>
              <a:rPr lang="en-GB" dirty="0"/>
              <a:t>film’ photovoltaic </a:t>
            </a:r>
            <a:r>
              <a:rPr lang="en-GB" dirty="0" smtClean="0"/>
              <a:t>(OPV, </a:t>
            </a:r>
          </a:p>
          <a:p>
            <a:r>
              <a:rPr lang="en-GB" dirty="0"/>
              <a:t> </a:t>
            </a:r>
            <a:r>
              <a:rPr lang="en-GB" dirty="0" smtClean="0"/>
              <a:t>       flexible photovoltaic, perovskite-</a:t>
            </a:r>
            <a:r>
              <a:rPr lang="en-GB" dirty="0" err="1" smtClean="0"/>
              <a:t>ETAbsorber</a:t>
            </a:r>
            <a:r>
              <a:rPr lang="en-GB" dirty="0" smtClean="0"/>
              <a:t> etc.). 	</a:t>
            </a:r>
            <a:r>
              <a:rPr lang="en-GB" b="1" dirty="0" smtClean="0"/>
              <a:t>2</a:t>
            </a:r>
            <a:r>
              <a:rPr lang="en-GB" dirty="0" smtClean="0"/>
              <a:t> </a:t>
            </a:r>
            <a:r>
              <a:rPr lang="en-GB" dirty="0"/>
              <a:t>lectures</a:t>
            </a:r>
          </a:p>
          <a:p>
            <a:endParaRPr lang="en-GB" sz="1200" dirty="0"/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1-2.  UV-Vis measurements (TT/RT/absorption, diffuse vs. specular  reflection,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angular resolved measurements, haze determination).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3-4.  </a:t>
            </a:r>
            <a:r>
              <a:rPr lang="en-GB" dirty="0" err="1" smtClean="0">
                <a:solidFill>
                  <a:srgbClr val="FF0000"/>
                </a:solidFill>
              </a:rPr>
              <a:t>Ellipsometric</a:t>
            </a:r>
            <a:r>
              <a:rPr lang="en-GB" dirty="0" smtClean="0">
                <a:solidFill>
                  <a:srgbClr val="FF0000"/>
                </a:solidFill>
              </a:rPr>
              <a:t> measurements. Conjugated fitting with UV-Vis data so to get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i="1" dirty="0" smtClean="0">
                <a:solidFill>
                  <a:srgbClr val="FF0000"/>
                </a:solidFill>
              </a:rPr>
              <a:t>N</a:t>
            </a:r>
            <a:r>
              <a:rPr lang="en-GB" baseline="-25000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, refractive index, film thickness and model description of layers. Hall-</a:t>
            </a: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 </a:t>
            </a:r>
            <a:r>
              <a:rPr lang="en-GB" dirty="0" smtClean="0">
                <a:solidFill>
                  <a:srgbClr val="FF0000"/>
                </a:solidFill>
              </a:rPr>
              <a:t>effect- and 4-point conductivity measurements to approve a fitting model.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058" y="500232"/>
            <a:ext cx="2932039" cy="14785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2215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4868" y="428724"/>
            <a:ext cx="5737332" cy="40798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TCOs – broad application.</a:t>
            </a:r>
            <a:endParaRPr lang="en-GB" sz="2400" b="1" dirty="0"/>
          </a:p>
        </p:txBody>
      </p:sp>
      <p:sp>
        <p:nvSpPr>
          <p:cNvPr id="7" name="AutoShape 3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10180042" y="5850930"/>
            <a:ext cx="259359" cy="259359"/>
          </a:xfrm>
          <a:prstGeom prst="actionButtonForwardNext">
            <a:avLst/>
          </a:prstGeom>
          <a:noFill/>
          <a:ln w="6350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DE" sz="1400">
              <a:latin typeface="Calibri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9811742" y="5850930"/>
            <a:ext cx="259359" cy="259359"/>
          </a:xfrm>
          <a:prstGeom prst="actionButtonBackPrevious">
            <a:avLst/>
          </a:prstGeom>
          <a:noFill/>
          <a:ln w="6350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DE" sz="1400">
              <a:latin typeface="Calibri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645236" y="908720"/>
            <a:ext cx="7319252" cy="5423436"/>
            <a:chOff x="1043608" y="908720"/>
            <a:chExt cx="7319252" cy="5423436"/>
          </a:xfrm>
        </p:grpSpPr>
        <p:pic>
          <p:nvPicPr>
            <p:cNvPr id="4" name="Picture 2" descr="neu-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960148"/>
              <a:ext cx="7149437" cy="53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475003" y="1949500"/>
              <a:ext cx="157571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tabLst>
                  <a:tab pos="1711325" algn="l"/>
                </a:tabLst>
                <a:defRPr/>
              </a:pPr>
              <a:endParaRPr lang="de-DE" sz="1400" u="sng">
                <a:latin typeface="Calibri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475656" y="997858"/>
              <a:ext cx="2116907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2.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Self healing, </a:t>
              </a:r>
              <a:r>
                <a:rPr lang="en-GB" sz="1400" dirty="0" err="1" smtClean="0">
                  <a:solidFill>
                    <a:schemeClr val="bg1"/>
                  </a:solidFill>
                  <a:latin typeface="Calibri" pitchFamily="34" charset="0"/>
                </a:rPr>
                <a:t>heatable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 Anti-Reflex</a:t>
              </a:r>
              <a:r>
                <a:rPr lang="en-GB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Low-E Films</a:t>
              </a:r>
              <a:endParaRPr lang="en-GB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095580" y="3299897"/>
              <a:ext cx="2265208" cy="900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6.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Hydrophilic,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antibacterial</a:t>
              </a:r>
              <a:r>
                <a:rPr lang="en-GB" sz="14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Head-Up 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   Display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glass</a:t>
              </a:r>
              <a:endParaRPr lang="en-GB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522318" y="908720"/>
              <a:ext cx="2705866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3.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Switchable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Anti-sun und  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 Privacy-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glazing</a:t>
              </a:r>
              <a:endParaRPr lang="en-GB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786164" y="1808674"/>
              <a:ext cx="1576696" cy="900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5.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Low-E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covered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complex 3D-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Polymer glazing</a:t>
              </a:r>
              <a:endPara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624642" y="5670119"/>
              <a:ext cx="3643783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9.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High-energy–LEDs with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TCO Front Contact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and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lossless Mirrors</a:t>
              </a:r>
              <a:endParaRPr lang="en-GB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816341" y="908720"/>
              <a:ext cx="2183953" cy="900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4.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Active Noise-supressing  </a:t>
              </a:r>
              <a:endPara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 </a:t>
              </a:r>
              <a:r>
                <a:rPr lang="en-GB" sz="1400" dirty="0" err="1" smtClean="0">
                  <a:solidFill>
                    <a:schemeClr val="bg1"/>
                  </a:solidFill>
                  <a:latin typeface="Calibri" pitchFamily="34" charset="0"/>
                </a:rPr>
                <a:t>Glas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with integrated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 </a:t>
              </a:r>
              <a:r>
                <a:rPr lang="en-GB" sz="1400" dirty="0" err="1" smtClean="0">
                  <a:solidFill>
                    <a:schemeClr val="bg1"/>
                  </a:solidFill>
                  <a:latin typeface="Calibri" pitchFamily="34" charset="0"/>
                </a:rPr>
                <a:t>Lightsource</a:t>
              </a:r>
              <a:endParaRPr lang="en-GB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043608" y="1736666"/>
              <a:ext cx="1895655" cy="900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en-GB" sz="1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TCO on CIS PV foil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integrated auto-</a:t>
              </a:r>
              <a:br>
                <a:rPr lang="en-GB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photovoltaic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714086" y="2636912"/>
              <a:ext cx="569042" cy="115212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427984" y="4166210"/>
              <a:ext cx="2712750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7.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Top emitting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AM OLED Displays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    with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Touch-surface</a:t>
              </a:r>
              <a:endParaRPr lang="en-GB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780150" y="5085184"/>
              <a:ext cx="3464258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8.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Arrays from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Oxide-based Gas-sensors </a:t>
              </a:r>
              <a:b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</a:b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   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for </a:t>
              </a: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energy-efficient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use of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limate control</a:t>
              </a:r>
              <a:endParaRPr lang="en-GB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100585" y="5621282"/>
              <a:ext cx="1887239" cy="6309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</a:rPr>
                <a:t>10.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 Engine-control via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</a:p>
            <a:p>
              <a:pPr defTabSz="762000">
                <a:lnSpc>
                  <a:spcPts val="2100"/>
                </a:lnSpc>
                <a:tabLst>
                  <a:tab pos="1711325" algn="l"/>
                </a:tabLst>
                <a:defRPr/>
              </a:pPr>
              <a:r>
                <a:rPr lang="en-GB" sz="1400" b="1" dirty="0" smtClean="0">
                  <a:solidFill>
                    <a:srgbClr val="FF0000"/>
                  </a:solidFill>
                  <a:latin typeface="Calibri" pitchFamily="34" charset="0"/>
                </a:rPr>
                <a:t>Oxide-Electronics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en-GB" sz="1400" dirty="0" err="1" smtClean="0">
                  <a:solidFill>
                    <a:schemeClr val="bg1"/>
                  </a:solidFill>
                  <a:latin typeface="Calibri" pitchFamily="34" charset="0"/>
                </a:rPr>
                <a:t>RtR</a:t>
              </a:r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endParaRPr lang="en-GB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103750" y="1590365"/>
              <a:ext cx="656136" cy="118763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4600742" y="1660878"/>
              <a:ext cx="297565" cy="9613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H="1">
              <a:off x="5574254" y="1590365"/>
              <a:ext cx="423562" cy="56341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714085" y="4936976"/>
              <a:ext cx="271669" cy="68430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H="1" flipV="1">
              <a:off x="2538302" y="5089376"/>
              <a:ext cx="1063022" cy="68430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 flipV="1">
              <a:off x="4063685" y="3523307"/>
              <a:ext cx="665102" cy="67683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H="1" flipV="1">
              <a:off x="4063684" y="4363062"/>
              <a:ext cx="975356" cy="8136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 flipV="1">
              <a:off x="4361361" y="3249383"/>
              <a:ext cx="776165" cy="42344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H="1">
              <a:off x="6516214" y="2169006"/>
              <a:ext cx="328449" cy="18829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de-DE" sz="1400">
                <a:latin typeface="Calibri" pitchFamily="34" charset="0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683" y="3562194"/>
            <a:ext cx="2113593" cy="15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79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6988" y="1484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</a:rPr>
              <a:t>Facts and Figures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89138"/>
            <a:ext cx="18923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3" y="3500438"/>
            <a:ext cx="1885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5011738"/>
            <a:ext cx="18621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hteck 6"/>
          <p:cNvSpPr>
            <a:spLocks noChangeArrowheads="1"/>
          </p:cNvSpPr>
          <p:nvPr/>
        </p:nvSpPr>
        <p:spPr bwMode="auto">
          <a:xfrm>
            <a:off x="2555875" y="1820863"/>
            <a:ext cx="63373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879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/>
              <a:t>Students	32.000</a:t>
            </a:r>
          </a:p>
          <a:p>
            <a:pPr lvl="1"/>
            <a:r>
              <a:rPr lang="de-DE"/>
              <a:t>female	10.300</a:t>
            </a:r>
          </a:p>
          <a:p>
            <a:pPr lvl="1"/>
            <a:r>
              <a:rPr lang="de-DE"/>
              <a:t>international	  6.000</a:t>
            </a:r>
          </a:p>
          <a:p>
            <a:endParaRPr lang="de-DE"/>
          </a:p>
          <a:p>
            <a:r>
              <a:rPr lang="de-DE"/>
              <a:t>Faculties (Schools)	             7</a:t>
            </a:r>
          </a:p>
          <a:p>
            <a:r>
              <a:rPr lang="de-DE"/>
              <a:t>Degree programs	109</a:t>
            </a:r>
          </a:p>
          <a:p>
            <a:endParaRPr lang="de-DE"/>
          </a:p>
          <a:p>
            <a:r>
              <a:rPr lang="de-DE"/>
              <a:t>Professors	400</a:t>
            </a:r>
          </a:p>
          <a:p>
            <a:r>
              <a:rPr lang="de-DE"/>
              <a:t>Scientific staff	  2.364</a:t>
            </a:r>
          </a:p>
          <a:p>
            <a:r>
              <a:rPr lang="de-DE"/>
              <a:t>Other Staff	  4.402</a:t>
            </a:r>
          </a:p>
          <a:p>
            <a:endParaRPr lang="de-DE"/>
          </a:p>
          <a:p>
            <a:r>
              <a:rPr lang="de-DE" b="1"/>
              <a:t>PhD/year	460</a:t>
            </a:r>
          </a:p>
          <a:p>
            <a:r>
              <a:rPr lang="de-DE"/>
              <a:t>	 	</a:t>
            </a:r>
          </a:p>
          <a:p>
            <a:r>
              <a:rPr lang="de-DE" b="1"/>
              <a:t>Budget:</a:t>
            </a:r>
          </a:p>
          <a:p>
            <a:r>
              <a:rPr lang="de-DE"/>
              <a:t>From government	            280  Mio. €</a:t>
            </a:r>
          </a:p>
          <a:p>
            <a:r>
              <a:rPr lang="de-DE"/>
              <a:t>Additional (third party) funds	170  Mio. €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34000" cy="43204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Curriculum: </a:t>
            </a:r>
            <a:r>
              <a:rPr lang="en-GB" sz="2400" dirty="0" smtClean="0"/>
              <a:t>Content and Context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611560" y="134076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Thin Functional Films – Creation of Properties </a:t>
            </a:r>
            <a:endParaRPr lang="en-GB" b="1" dirty="0">
              <a:solidFill>
                <a:srgbClr val="0000FF"/>
              </a:solidFill>
            </a:endParaRPr>
          </a:p>
          <a:p>
            <a:r>
              <a:rPr lang="en-GB" b="1" dirty="0" smtClean="0"/>
              <a:t>8</a:t>
            </a:r>
            <a:r>
              <a:rPr lang="en-GB" b="1" baseline="-25000" dirty="0" smtClean="0"/>
              <a:t>22</a:t>
            </a:r>
            <a:r>
              <a:rPr lang="en-GB" b="1" dirty="0" smtClean="0"/>
              <a:t> </a:t>
            </a:r>
            <a:r>
              <a:rPr lang="en-GB" b="1" dirty="0"/>
              <a:t>Lectures </a:t>
            </a:r>
            <a:r>
              <a:rPr lang="en-GB" b="1" dirty="0">
                <a:solidFill>
                  <a:srgbClr val="0000FF"/>
                </a:solidFill>
              </a:rPr>
              <a:t>/ </a:t>
            </a:r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b="1" baseline="-25000" dirty="0">
                <a:solidFill>
                  <a:srgbClr val="FF0000"/>
                </a:solidFill>
              </a:rPr>
              <a:t>10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Practicum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/>
              <a:t>   Deposition techniques (PVD, PLD, CVD, PECVD, </a:t>
            </a:r>
          </a:p>
          <a:p>
            <a:r>
              <a:rPr lang="en-GB" dirty="0"/>
              <a:t> </a:t>
            </a:r>
            <a:r>
              <a:rPr lang="en-GB" dirty="0" smtClean="0"/>
              <a:t>        ALD, spin-coating, dip-coating)</a:t>
            </a:r>
          </a:p>
          <a:p>
            <a:r>
              <a:rPr lang="en-GB" dirty="0"/>
              <a:t> </a:t>
            </a:r>
            <a:r>
              <a:rPr lang="en-GB" dirty="0" smtClean="0"/>
              <a:t>       and growth mechanisms.</a:t>
            </a: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b="1" dirty="0" smtClean="0"/>
              <a:t>3</a:t>
            </a:r>
            <a:r>
              <a:rPr lang="en-GB" dirty="0" smtClean="0"/>
              <a:t> lectures</a:t>
            </a:r>
            <a:endParaRPr lang="en-GB" dirty="0"/>
          </a:p>
          <a:p>
            <a:r>
              <a:rPr lang="en-GB" dirty="0" smtClean="0"/>
              <a:t>2.      Analytical methods devoted to structure, </a:t>
            </a:r>
          </a:p>
          <a:p>
            <a:r>
              <a:rPr lang="en-GB" dirty="0" smtClean="0"/>
              <a:t>        microstructure and composition of thin films (XRD-</a:t>
            </a:r>
          </a:p>
          <a:p>
            <a:r>
              <a:rPr lang="en-GB" dirty="0"/>
              <a:t> </a:t>
            </a:r>
            <a:r>
              <a:rPr lang="en-GB" dirty="0" smtClean="0"/>
              <a:t>       stresses’ analysis, mechanical </a:t>
            </a:r>
            <a:r>
              <a:rPr lang="en-GB" dirty="0"/>
              <a:t>properties</a:t>
            </a:r>
            <a:r>
              <a:rPr lang="en-GB" dirty="0" smtClean="0"/>
              <a:t>, EBSD, </a:t>
            </a:r>
          </a:p>
          <a:p>
            <a:r>
              <a:rPr lang="en-GB" dirty="0"/>
              <a:t> </a:t>
            </a:r>
            <a:r>
              <a:rPr lang="en-GB" dirty="0" smtClean="0"/>
              <a:t>       SEM, AFM, EDX, EPMA, XPS).</a:t>
            </a:r>
            <a:r>
              <a:rPr lang="en-GB" dirty="0"/>
              <a:t>			</a:t>
            </a:r>
            <a:r>
              <a:rPr lang="en-GB" b="1" dirty="0" smtClean="0"/>
              <a:t>3</a:t>
            </a:r>
            <a:r>
              <a:rPr lang="en-GB" dirty="0" smtClean="0"/>
              <a:t> </a:t>
            </a:r>
            <a:r>
              <a:rPr lang="en-GB" dirty="0"/>
              <a:t>lectures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   Examples of multilayer systems (low-E, mechanically</a:t>
            </a:r>
          </a:p>
          <a:p>
            <a:r>
              <a:rPr lang="en-GB" dirty="0" smtClean="0"/>
              <a:t>        stable, epitaxial films’ stacks).			</a:t>
            </a:r>
            <a:r>
              <a:rPr lang="en-GB" dirty="0"/>
              <a:t>	</a:t>
            </a:r>
            <a:r>
              <a:rPr lang="en-GB" b="1" dirty="0"/>
              <a:t>2</a:t>
            </a:r>
            <a:r>
              <a:rPr lang="en-GB" dirty="0"/>
              <a:t> lectures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1-2.  Determination of a film thickness (</a:t>
            </a:r>
            <a:r>
              <a:rPr lang="en-GB" dirty="0" err="1" smtClean="0">
                <a:solidFill>
                  <a:srgbClr val="FF0000"/>
                </a:solidFill>
              </a:rPr>
              <a:t>profilometry</a:t>
            </a:r>
            <a:r>
              <a:rPr lang="en-GB" dirty="0" smtClean="0">
                <a:solidFill>
                  <a:srgbClr val="FF0000"/>
                </a:solidFill>
              </a:rPr>
              <a:t>, SEM).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3"/>
            </a:pPr>
            <a:r>
              <a:rPr lang="en-GB" dirty="0" smtClean="0">
                <a:solidFill>
                  <a:srgbClr val="FF0000"/>
                </a:solidFill>
              </a:rPr>
              <a:t>   XRD measurements: determination of stresses in a crystalline film.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TUBerlin_Logo_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82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75" y="620688"/>
            <a:ext cx="8334000" cy="679869"/>
          </a:xfrm>
        </p:spPr>
        <p:txBody>
          <a:bodyPr>
            <a:noAutofit/>
          </a:bodyPr>
          <a:lstStyle/>
          <a:p>
            <a:r>
              <a:rPr lang="de-DE" sz="2400" b="1" dirty="0" err="1" smtClean="0"/>
              <a:t>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team</a:t>
            </a:r>
            <a:r>
              <a:rPr lang="de-DE" sz="2400" b="1" dirty="0" smtClean="0"/>
              <a:t> at TU Berlin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endParaRPr lang="de-DE" sz="1400" b="1" dirty="0"/>
          </a:p>
        </p:txBody>
      </p:sp>
      <p:pic>
        <p:nvPicPr>
          <p:cNvPr id="5" name="Grafik 4" descr="HZB_logo_cmyk.gif"/>
          <p:cNvPicPr>
            <a:picLocks noChangeAspect="1"/>
          </p:cNvPicPr>
          <p:nvPr/>
        </p:nvPicPr>
        <p:blipFill>
          <a:blip r:embed="rId2" cstate="print"/>
          <a:srcRect l="4960" t="9766" r="4960" b="9766"/>
          <a:stretch>
            <a:fillRect/>
          </a:stretch>
        </p:blipFill>
        <p:spPr>
          <a:xfrm>
            <a:off x="4250352" y="5223241"/>
            <a:ext cx="1871094" cy="8488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971" y="5516271"/>
            <a:ext cx="609600" cy="64046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57" y="5633595"/>
            <a:ext cx="1981200" cy="4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Fraunhofer_IST_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27" y="4804141"/>
            <a:ext cx="1530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1274129"/>
            <a:ext cx="577581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Fakultät IV: </a:t>
            </a:r>
            <a:r>
              <a:rPr lang="de-DE" sz="1400" dirty="0" smtClean="0"/>
              <a:t>Elektrotechnik und Informatik</a:t>
            </a:r>
          </a:p>
          <a:p>
            <a:endParaRPr lang="de-DE" sz="800" b="1" dirty="0" smtClean="0"/>
          </a:p>
          <a:p>
            <a:r>
              <a:rPr lang="de-DE" sz="1400" b="1" dirty="0" smtClean="0"/>
              <a:t>HFT: </a:t>
            </a:r>
            <a:r>
              <a:rPr lang="de-DE" sz="1400" dirty="0" smtClean="0"/>
              <a:t>Institut </a:t>
            </a:r>
            <a:r>
              <a:rPr lang="de-DE" sz="1400" dirty="0"/>
              <a:t>für Hochfrequenz und </a:t>
            </a:r>
            <a:r>
              <a:rPr lang="de-DE" sz="1400" dirty="0" smtClean="0"/>
              <a:t>Halbleiter-system Technologien</a:t>
            </a:r>
          </a:p>
          <a:p>
            <a:endParaRPr lang="de-DE" sz="800" dirty="0"/>
          </a:p>
          <a:p>
            <a:r>
              <a:rPr lang="de-DE" sz="1400" b="1" dirty="0" smtClean="0"/>
              <a:t>TFD:</a:t>
            </a:r>
            <a:r>
              <a:rPr lang="de-DE" sz="1400" dirty="0" smtClean="0"/>
              <a:t> </a:t>
            </a:r>
            <a:r>
              <a:rPr lang="de-DE" sz="1400" b="1" dirty="0" err="1" smtClean="0"/>
              <a:t>Thin</a:t>
            </a:r>
            <a:r>
              <a:rPr lang="de-DE" sz="1400" b="1" dirty="0" smtClean="0"/>
              <a:t> Film Devices</a:t>
            </a:r>
          </a:p>
          <a:p>
            <a:endParaRPr lang="de-DE" sz="1400" b="1" dirty="0"/>
          </a:p>
          <a:p>
            <a:endParaRPr lang="de-DE" sz="1400" b="1" dirty="0" smtClean="0"/>
          </a:p>
          <a:p>
            <a:r>
              <a:rPr lang="de-DE" sz="1400" b="1" dirty="0"/>
              <a:t>	 </a:t>
            </a:r>
            <a:r>
              <a:rPr lang="de-DE" sz="1400" b="1" dirty="0" smtClean="0"/>
              <a:t>  	</a:t>
            </a:r>
            <a:r>
              <a:rPr lang="de-DE" sz="1600" b="1" dirty="0" smtClean="0"/>
              <a:t>Prof. B. Szyszka</a:t>
            </a:r>
          </a:p>
          <a:p>
            <a:endParaRPr lang="de-DE" sz="1600" b="1" dirty="0"/>
          </a:p>
          <a:p>
            <a:r>
              <a:rPr lang="de-DE" sz="1600" b="1" dirty="0" smtClean="0"/>
              <a:t>	 	</a:t>
            </a:r>
            <a:r>
              <a:rPr lang="en-GB" sz="1600" b="1" dirty="0" smtClean="0"/>
              <a:t>1 </a:t>
            </a:r>
            <a:r>
              <a:rPr lang="en-GB" sz="1600" b="1" dirty="0" err="1" smtClean="0"/>
              <a:t>PostDoc</a:t>
            </a:r>
            <a:r>
              <a:rPr lang="en-GB" sz="1600" b="1" dirty="0" smtClean="0"/>
              <a:t>, 1 PhD, 1 Master-student, </a:t>
            </a:r>
          </a:p>
          <a:p>
            <a:r>
              <a:rPr lang="en-GB" sz="1600" b="1" dirty="0"/>
              <a:t>	</a:t>
            </a:r>
            <a:r>
              <a:rPr lang="en-GB" sz="1600" b="1" dirty="0" smtClean="0"/>
              <a:t>	1 engineer, 1 workman, 1 Secretary…</a:t>
            </a:r>
          </a:p>
          <a:p>
            <a:r>
              <a:rPr lang="de-DE" sz="1600" b="1" dirty="0"/>
              <a:t>	</a:t>
            </a:r>
            <a:r>
              <a:rPr lang="de-DE" sz="1600" b="1" dirty="0" smtClean="0"/>
              <a:t>    </a:t>
            </a:r>
            <a:endParaRPr lang="de-DE" sz="1600" b="1" dirty="0"/>
          </a:p>
        </p:txBody>
      </p:sp>
      <p:pic>
        <p:nvPicPr>
          <p:cNvPr id="1026" name="Picture 2" descr="Bi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637" y="584151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14" y="2464683"/>
            <a:ext cx="1533655" cy="21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lmholtz-berlin.de/media/bilder/projekte/pvcomb/Pics/news/moveinso_300x5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846" y="2395795"/>
            <a:ext cx="2144787" cy="38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PVcomB_Logo_5cm_300dpi_RGB.jpg"/>
          <p:cNvPicPr>
            <a:picLocks noChangeAspect="1"/>
          </p:cNvPicPr>
          <p:nvPr/>
        </p:nvPicPr>
        <p:blipFill>
          <a:blip r:embed="rId9" cstate="print"/>
          <a:srcRect l="4231" t="25424" r="8463" b="16949"/>
          <a:stretch>
            <a:fillRect/>
          </a:stretch>
        </p:blipFill>
        <p:spPr>
          <a:xfrm>
            <a:off x="3764773" y="4277638"/>
            <a:ext cx="2356673" cy="77668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923928" y="6525344"/>
            <a:ext cx="42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R. Muydinov: </a:t>
            </a:r>
            <a:r>
              <a:rPr lang="de-DE" sz="1200" b="1" dirty="0" err="1" smtClean="0">
                <a:solidFill>
                  <a:schemeClr val="bg1"/>
                </a:solidFill>
              </a:rPr>
              <a:t>Thin</a:t>
            </a:r>
            <a:r>
              <a:rPr lang="de-DE" sz="1200" b="1" dirty="0" smtClean="0">
                <a:solidFill>
                  <a:schemeClr val="bg1"/>
                </a:solidFill>
              </a:rPr>
              <a:t> Films in </a:t>
            </a:r>
            <a:r>
              <a:rPr lang="de-DE" sz="1200" b="1" dirty="0" err="1" smtClean="0">
                <a:solidFill>
                  <a:schemeClr val="bg1"/>
                </a:solidFill>
              </a:rPr>
              <a:t>Energy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efficient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technologies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TUBerlin_Logo_ro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8460432" y="6494204"/>
            <a:ext cx="433561" cy="3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2" descr="TUBerlin_Logo_ro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96" b="-2596"/>
          <a:stretch>
            <a:fillRect/>
          </a:stretch>
        </p:blipFill>
        <p:spPr bwMode="auto">
          <a:xfrm>
            <a:off x="2435757" y="4094783"/>
            <a:ext cx="1200139" cy="93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44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629158" y="2132445"/>
          <a:ext cx="6242472" cy="3530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1214646"/>
                <a:gridCol w="3745484"/>
                <a:gridCol w="128234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aseline="0" dirty="0" err="1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de-DE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Institutes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Humanities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Mathematics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Natural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Sciences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Sciences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Engineering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Computer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Sciences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Mechanical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Engineering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Transport Systems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Planning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Building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- Environment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Economics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19125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</a:rPr>
              <a:t>Faculties and Institutes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17638"/>
            <a:ext cx="2070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3159125"/>
            <a:ext cx="20574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20812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1"/>
          <p:cNvSpPr txBox="1">
            <a:spLocks noGrp="1"/>
          </p:cNvSpPr>
          <p:nvPr/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000" b="1">
                <a:solidFill>
                  <a:schemeClr val="accent1"/>
                </a:solidFill>
              </a:rPr>
              <a:t>TU Berlin</a:t>
            </a:r>
            <a:endParaRPr lang="de-DE" sz="1000">
              <a:solidFill>
                <a:schemeClr val="accent1"/>
              </a:solidFill>
            </a:endParaRPr>
          </a:p>
        </p:txBody>
      </p:sp>
      <p:sp>
        <p:nvSpPr>
          <p:cNvPr id="24579" name="Foliennummernplatzhalter 2"/>
          <p:cNvSpPr txBox="1">
            <a:spLocks noGrp="1"/>
          </p:cNvSpPr>
          <p:nvPr/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B46977-78B2-4C43-89A4-A947D340F066}" type="slidenum">
              <a:rPr lang="de-DE" sz="1000" b="1">
                <a:solidFill>
                  <a:schemeClr val="accent1"/>
                </a:solidFill>
              </a:rPr>
              <a:pPr/>
              <a:t>4</a:t>
            </a:fld>
            <a:endParaRPr lang="de-DE" sz="1000" b="1">
              <a:solidFill>
                <a:schemeClr val="accent1"/>
              </a:solidFill>
            </a:endParaRPr>
          </a:p>
        </p:txBody>
      </p:sp>
      <p:pic>
        <p:nvPicPr>
          <p:cNvPr id="2458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60575"/>
            <a:ext cx="58261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1516063"/>
            <a:ext cx="8061325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kern="0" dirty="0" smtClean="0"/>
              <a:t>Strategic </a:t>
            </a:r>
            <a:r>
              <a:rPr lang="de-DE" kern="0" dirty="0" err="1" smtClean="0"/>
              <a:t>research</a:t>
            </a:r>
            <a:r>
              <a:rPr lang="de-DE" kern="0" dirty="0" smtClean="0"/>
              <a:t> </a:t>
            </a:r>
            <a:r>
              <a:rPr lang="de-DE" kern="0" dirty="0" err="1" smtClean="0"/>
              <a:t>topics</a:t>
            </a:r>
            <a:endParaRPr lang="de-DE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 Main Points at Chair of Space Technology</a:t>
            </a:r>
            <a:endParaRPr lang="de-DE" smtClean="0"/>
          </a:p>
        </p:txBody>
      </p:sp>
      <p:grpSp>
        <p:nvGrpSpPr>
          <p:cNvPr id="25603" name="Group 20"/>
          <p:cNvGrpSpPr>
            <a:grpSpLocks/>
          </p:cNvGrpSpPr>
          <p:nvPr/>
        </p:nvGrpSpPr>
        <p:grpSpPr bwMode="auto">
          <a:xfrm>
            <a:off x="933450" y="1768475"/>
            <a:ext cx="7056438" cy="4248150"/>
            <a:chOff x="342" y="761"/>
            <a:chExt cx="5032" cy="3407"/>
          </a:xfrm>
        </p:grpSpPr>
        <p:pic>
          <p:nvPicPr>
            <p:cNvPr id="7172" name="Picture 3" descr="IMG_5634-k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61"/>
              <a:ext cx="1632" cy="1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173" name="Picture 4" descr="Sebastian_kle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487"/>
              <a:ext cx="1567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>
              <a:off x="3275" y="1914"/>
              <a:ext cx="199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600" smtClean="0"/>
                <a:t>Space Technology Research</a:t>
              </a:r>
            </a:p>
          </p:txBody>
        </p:sp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471" y="3678"/>
              <a:ext cx="227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smtClean="0"/>
                <a:t>Theoretical and Hands-on </a:t>
              </a:r>
              <a:br>
                <a:rPr lang="en-US" sz="1600" smtClean="0"/>
              </a:br>
              <a:r>
                <a:rPr lang="en-US" sz="1600" smtClean="0"/>
                <a:t>Education in Satellite Technology</a:t>
              </a:r>
            </a:p>
          </p:txBody>
        </p:sp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342" y="191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600" smtClean="0"/>
                <a:t>Curricula in Space Technology</a:t>
              </a:r>
            </a:p>
          </p:txBody>
        </p:sp>
        <p:pic>
          <p:nvPicPr>
            <p:cNvPr id="7177" name="Picture 8" descr="Bild0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774"/>
              <a:ext cx="1523" cy="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610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2352"/>
              <a:ext cx="1004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3168" y="3702"/>
              <a:ext cx="220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smtClean="0"/>
                <a:t>Theoretical and Hands-on </a:t>
              </a:r>
              <a:br>
                <a:rPr lang="en-US" sz="1600" smtClean="0"/>
              </a:br>
              <a:r>
                <a:rPr lang="en-US" sz="1600" smtClean="0"/>
                <a:t>Education in Rocket Technology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3" name="Group 29"/>
          <p:cNvGraphicFramePr>
            <a:graphicFrameLocks noGrp="1"/>
          </p:cNvGraphicFramePr>
          <p:nvPr/>
        </p:nvGraphicFramePr>
        <p:xfrm>
          <a:off x="6084888" y="1773238"/>
          <a:ext cx="2808287" cy="3300120"/>
        </p:xfrm>
        <a:graphic>
          <a:graphicData uri="http://schemas.openxmlformats.org/drawingml/2006/table">
            <a:tbl>
              <a:tblPr/>
              <a:tblGrid>
                <a:gridCol w="588962"/>
                <a:gridCol w="1163638"/>
                <a:gridCol w="1055687"/>
              </a:tblGrid>
              <a:tr h="369888">
                <a:tc gridSpan="3"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BEESAT-2,-3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April 2013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9888">
                <a:tc gridSpan="3"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preparation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0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BEESAT-4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TECHNOSAT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S-NET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75"/>
                        </a:spcBef>
                        <a:buSzPct val="75000"/>
                        <a:buFont typeface="Courier New" panose="02070309020205020404" pitchFamily="49" charset="0"/>
                        <a:defRPr sz="20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SzPct val="80000"/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0040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0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10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2" name="Picture 287" descr="Bil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5750"/>
            <a:ext cx="568801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6372225" y="5589588"/>
            <a:ext cx="221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52BDEC"/>
                </a:solidFill>
              </a:rPr>
              <a:t>University: images</a:t>
            </a:r>
            <a:endParaRPr lang="de-DE" b="1">
              <a:solidFill>
                <a:srgbClr val="52BDEC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456363" y="2595563"/>
            <a:ext cx="590550" cy="2590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sz="1200" b="1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flipV="1">
            <a:off x="971550" y="2636838"/>
            <a:ext cx="4876800" cy="1600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kumimoji="1" lang="de-DE" sz="2400" b="1">
              <a:latin typeface="Arial Narrow" pitchFamily="34" charset="0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71550" y="2636838"/>
            <a:ext cx="5486400" cy="2057400"/>
          </a:xfrm>
          <a:custGeom>
            <a:avLst/>
            <a:gdLst>
              <a:gd name="T0" fmla="*/ 0 w 3456"/>
              <a:gd name="T1" fmla="*/ 2147483647 h 1296"/>
              <a:gd name="T2" fmla="*/ 2147483647 w 3456"/>
              <a:gd name="T3" fmla="*/ 0 h 1296"/>
              <a:gd name="T4" fmla="*/ 2147483647 w 3456"/>
              <a:gd name="T5" fmla="*/ 0 h 1296"/>
              <a:gd name="T6" fmla="*/ 2147483647 w 3456"/>
              <a:gd name="T7" fmla="*/ 2147483647 h 1296"/>
              <a:gd name="T8" fmla="*/ 0 w 3456"/>
              <a:gd name="T9" fmla="*/ 2147483647 h 1296"/>
              <a:gd name="T10" fmla="*/ 0 w 3456"/>
              <a:gd name="T11" fmla="*/ 2147483647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"/>
              <a:gd name="T19" fmla="*/ 0 h 1296"/>
              <a:gd name="T20" fmla="*/ 3456 w 345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" h="1296">
                <a:moveTo>
                  <a:pt x="0" y="1008"/>
                </a:moveTo>
                <a:lnTo>
                  <a:pt x="3072" y="0"/>
                </a:lnTo>
                <a:lnTo>
                  <a:pt x="3456" y="0"/>
                </a:lnTo>
                <a:lnTo>
                  <a:pt x="3456" y="1008"/>
                </a:lnTo>
                <a:lnTo>
                  <a:pt x="0" y="1296"/>
                </a:lnTo>
                <a:lnTo>
                  <a:pt x="0" y="100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de-DE" sz="1200" b="1">
              <a:latin typeface="Arial" charset="0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971550" y="4221163"/>
            <a:ext cx="5486400" cy="609600"/>
          </a:xfrm>
          <a:custGeom>
            <a:avLst/>
            <a:gdLst>
              <a:gd name="T0" fmla="*/ 0 w 3456"/>
              <a:gd name="T1" fmla="*/ 725804968 h 384"/>
              <a:gd name="T2" fmla="*/ 2147483647 w 3456"/>
              <a:gd name="T3" fmla="*/ 0 h 384"/>
              <a:gd name="T4" fmla="*/ 2147483647 w 3456"/>
              <a:gd name="T5" fmla="*/ 967740089 h 384"/>
              <a:gd name="T6" fmla="*/ 0 w 3456"/>
              <a:gd name="T7" fmla="*/ 967740089 h 384"/>
              <a:gd name="T8" fmla="*/ 0 w 3456"/>
              <a:gd name="T9" fmla="*/ 725804968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6"/>
              <a:gd name="T16" fmla="*/ 0 h 384"/>
              <a:gd name="T17" fmla="*/ 3456 w 345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6" h="384">
                <a:moveTo>
                  <a:pt x="0" y="288"/>
                </a:moveTo>
                <a:lnTo>
                  <a:pt x="3456" y="0"/>
                </a:lnTo>
                <a:lnTo>
                  <a:pt x="3456" y="384"/>
                </a:lnTo>
                <a:lnTo>
                  <a:pt x="0" y="384"/>
                </a:lnTo>
                <a:lnTo>
                  <a:pt x="0" y="2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de-DE" sz="1200" b="1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1550" y="4797425"/>
            <a:ext cx="5486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 b="1">
              <a:latin typeface="Arial" charset="0"/>
              <a:cs typeface="Arial" charset="0"/>
            </a:endParaRP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4303713" y="2595563"/>
            <a:ext cx="304800" cy="2438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sz="1200" b="1"/>
          </a:p>
        </p:txBody>
      </p:sp>
      <p:sp>
        <p:nvSpPr>
          <p:cNvPr id="27656" name="Line 18"/>
          <p:cNvSpPr>
            <a:spLocks noChangeShapeType="1"/>
          </p:cNvSpPr>
          <p:nvPr/>
        </p:nvSpPr>
        <p:spPr bwMode="auto">
          <a:xfrm flipH="1">
            <a:off x="4610100" y="2603500"/>
            <a:ext cx="1588" cy="2439988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657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7256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</a:rPr>
              <a:t>A typical curriculum:</a:t>
            </a:r>
          </a:p>
        </p:txBody>
      </p:sp>
      <p:sp>
        <p:nvSpPr>
          <p:cNvPr id="27658" name="Textfeld 1"/>
          <p:cNvSpPr txBox="1">
            <a:spLocks noChangeArrowheads="1"/>
          </p:cNvSpPr>
          <p:nvPr/>
        </p:nvSpPr>
        <p:spPr bwMode="auto">
          <a:xfrm>
            <a:off x="1116013" y="2779713"/>
            <a:ext cx="1438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chemeClr val="tx2"/>
                </a:solidFill>
              </a:rPr>
              <a:t>Compulsory </a:t>
            </a:r>
          </a:p>
          <a:p>
            <a:r>
              <a:rPr lang="de-DE" sz="1600" b="1">
                <a:solidFill>
                  <a:schemeClr val="tx2"/>
                </a:solidFill>
              </a:rPr>
              <a:t>(Foundation)</a:t>
            </a:r>
          </a:p>
        </p:txBody>
      </p:sp>
      <p:sp>
        <p:nvSpPr>
          <p:cNvPr id="27659" name="Textfeld 16"/>
          <p:cNvSpPr txBox="1">
            <a:spLocks noChangeArrowheads="1"/>
          </p:cNvSpPr>
          <p:nvPr/>
        </p:nvSpPr>
        <p:spPr bwMode="auto">
          <a:xfrm>
            <a:off x="2378075" y="3730625"/>
            <a:ext cx="169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chemeClr val="tx2"/>
                </a:solidFill>
              </a:rPr>
              <a:t>Electives</a:t>
            </a:r>
          </a:p>
          <a:p>
            <a:r>
              <a:rPr lang="de-DE" sz="1600" b="1">
                <a:solidFill>
                  <a:schemeClr val="tx2"/>
                </a:solidFill>
              </a:rPr>
              <a:t>(Specialization)</a:t>
            </a:r>
          </a:p>
        </p:txBody>
      </p:sp>
      <p:sp>
        <p:nvSpPr>
          <p:cNvPr id="27660" name="Textfeld 22"/>
          <p:cNvSpPr txBox="1">
            <a:spLocks noChangeArrowheads="1"/>
          </p:cNvSpPr>
          <p:nvPr/>
        </p:nvSpPr>
        <p:spPr bwMode="auto">
          <a:xfrm rot="-5400000">
            <a:off x="3601244" y="3588544"/>
            <a:ext cx="171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chemeClr val="tx2"/>
                </a:solidFill>
              </a:rPr>
              <a:t>Bachelor thesis</a:t>
            </a:r>
          </a:p>
        </p:txBody>
      </p:sp>
      <p:sp>
        <p:nvSpPr>
          <p:cNvPr id="27661" name="Textfeld 23"/>
          <p:cNvSpPr txBox="1">
            <a:spLocks noChangeArrowheads="1"/>
          </p:cNvSpPr>
          <p:nvPr/>
        </p:nvSpPr>
        <p:spPr bwMode="auto">
          <a:xfrm rot="-5400000">
            <a:off x="6003925" y="3814763"/>
            <a:ext cx="1497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chemeClr val="tx2"/>
                </a:solidFill>
              </a:rPr>
              <a:t>Master thesis</a:t>
            </a:r>
          </a:p>
        </p:txBody>
      </p:sp>
      <p:sp>
        <p:nvSpPr>
          <p:cNvPr id="27662" name="Textfeld 24"/>
          <p:cNvSpPr txBox="1">
            <a:spLocks noChangeArrowheads="1"/>
          </p:cNvSpPr>
          <p:nvPr/>
        </p:nvSpPr>
        <p:spPr bwMode="auto">
          <a:xfrm>
            <a:off x="4781550" y="4367213"/>
            <a:ext cx="1325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chemeClr val="tx2"/>
                </a:solidFill>
              </a:rPr>
              <a:t>Free choice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217613" y="4713288"/>
            <a:ext cx="114617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600" b="1">
                <a:solidFill>
                  <a:srgbClr val="FBC7CC"/>
                </a:solidFill>
              </a:rPr>
              <a:t>Soft skills</a:t>
            </a:r>
          </a:p>
        </p:txBody>
      </p:sp>
      <p:sp>
        <p:nvSpPr>
          <p:cNvPr id="27664" name="Geschweifte Klammer links 27"/>
          <p:cNvSpPr>
            <a:spLocks/>
          </p:cNvSpPr>
          <p:nvPr/>
        </p:nvSpPr>
        <p:spPr bwMode="auto">
          <a:xfrm rot="-5400000">
            <a:off x="2659063" y="3552825"/>
            <a:ext cx="268287" cy="3617913"/>
          </a:xfrm>
          <a:prstGeom prst="leftBrace">
            <a:avLst>
              <a:gd name="adj1" fmla="val 8366"/>
              <a:gd name="adj2" fmla="val 50273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8288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A00000"/>
              </a:buClr>
            </a:pPr>
            <a:endParaRPr lang="de-DE" b="1">
              <a:latin typeface="Tahoma" panose="020B0604030504040204" pitchFamily="34" charset="0"/>
            </a:endParaRPr>
          </a:p>
        </p:txBody>
      </p:sp>
      <p:sp>
        <p:nvSpPr>
          <p:cNvPr id="27665" name="Geschweifte Klammer links 28"/>
          <p:cNvSpPr>
            <a:spLocks/>
          </p:cNvSpPr>
          <p:nvPr/>
        </p:nvSpPr>
        <p:spPr bwMode="auto">
          <a:xfrm rot="-5400000">
            <a:off x="5721350" y="4164013"/>
            <a:ext cx="268287" cy="2401888"/>
          </a:xfrm>
          <a:prstGeom prst="leftBrace">
            <a:avLst>
              <a:gd name="adj1" fmla="val 8331"/>
              <a:gd name="adj2" fmla="val 50273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8288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A00000"/>
              </a:buClr>
            </a:pPr>
            <a:endParaRPr lang="de-DE" b="1">
              <a:latin typeface="Tahoma" panose="020B0604030504040204" pitchFamily="34" charset="0"/>
            </a:endParaRPr>
          </a:p>
        </p:txBody>
      </p:sp>
      <p:sp>
        <p:nvSpPr>
          <p:cNvPr id="27666" name="Textfeld 29"/>
          <p:cNvSpPr txBox="1">
            <a:spLocks noChangeArrowheads="1"/>
          </p:cNvSpPr>
          <p:nvPr/>
        </p:nvSpPr>
        <p:spPr bwMode="auto">
          <a:xfrm>
            <a:off x="2276475" y="5565775"/>
            <a:ext cx="95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400" b="1">
                <a:solidFill>
                  <a:srgbClr val="960000"/>
                </a:solidFill>
              </a:rPr>
              <a:t>Bachelor</a:t>
            </a:r>
          </a:p>
        </p:txBody>
      </p:sp>
      <p:sp>
        <p:nvSpPr>
          <p:cNvPr id="27667" name="Textfeld 30"/>
          <p:cNvSpPr txBox="1">
            <a:spLocks noChangeArrowheads="1"/>
          </p:cNvSpPr>
          <p:nvPr/>
        </p:nvSpPr>
        <p:spPr bwMode="auto">
          <a:xfrm>
            <a:off x="5340350" y="5599113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400" b="1">
                <a:solidFill>
                  <a:srgbClr val="960000"/>
                </a:solidFill>
              </a:rPr>
              <a:t>Master</a:t>
            </a: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539750" y="1739900"/>
            <a:ext cx="8061325" cy="358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kern="0" dirty="0" smtClean="0"/>
              <a:t>Profile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our</a:t>
            </a:r>
            <a:r>
              <a:rPr lang="de-DE" kern="0" dirty="0" smtClean="0"/>
              <a:t> </a:t>
            </a:r>
            <a:r>
              <a:rPr lang="de-DE" kern="0" dirty="0" err="1" smtClean="0"/>
              <a:t>programs</a:t>
            </a:r>
            <a:endParaRPr lang="de-DE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061325" cy="762000"/>
          </a:xfrm>
        </p:spPr>
        <p:txBody>
          <a:bodyPr/>
          <a:lstStyle/>
          <a:p>
            <a:pPr algn="ctr"/>
            <a:r>
              <a:rPr lang="de-DE" sz="4000" b="1" smtClean="0"/>
              <a:t>Introduction to Module</a:t>
            </a:r>
            <a:br>
              <a:rPr lang="de-DE" sz="4000" b="1" smtClean="0"/>
            </a:br>
            <a:r>
              <a:rPr lang="de-DE" sz="4000" b="1" smtClean="0"/>
              <a:t>Soft Skills for Engineers</a:t>
            </a:r>
            <a:endParaRPr lang="en-GB" sz="4000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39750" y="2636838"/>
            <a:ext cx="8061325" cy="3641725"/>
          </a:xfrm>
          <a:noFill/>
        </p:spPr>
        <p:txBody>
          <a:bodyPr anchor="ctr"/>
          <a:lstStyle/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/>
            <a:endParaRPr lang="en-US" sz="3200" b="1" smtClean="0"/>
          </a:p>
          <a:p>
            <a:pPr marL="711200" indent="-711200">
              <a:lnSpc>
                <a:spcPct val="80000"/>
              </a:lnSpc>
            </a:pPr>
            <a:endParaRPr lang="en-GB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00113" y="2808288"/>
            <a:ext cx="7416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/>
          </a:p>
          <a:p>
            <a:r>
              <a:rPr lang="en-US" b="1" u="sng"/>
              <a:t>Professional development programs support Ph.D students in: </a:t>
            </a:r>
          </a:p>
          <a:p>
            <a:pPr lvl="2">
              <a:buFontTx/>
              <a:buChar char="•"/>
            </a:pPr>
            <a:r>
              <a:rPr lang="en-US"/>
              <a:t> research integrity</a:t>
            </a:r>
          </a:p>
          <a:p>
            <a:pPr lvl="2">
              <a:buFontTx/>
              <a:buChar char="•"/>
            </a:pPr>
            <a:r>
              <a:rPr lang="en-US"/>
              <a:t> teaching skills</a:t>
            </a:r>
          </a:p>
          <a:p>
            <a:pPr lvl="2">
              <a:buFontTx/>
              <a:buChar char="•"/>
            </a:pPr>
            <a:r>
              <a:rPr lang="en-US"/>
              <a:t> research paper writing and presentation skills</a:t>
            </a:r>
          </a:p>
          <a:p>
            <a:pPr lvl="2">
              <a:buFontTx/>
              <a:buChar char="•"/>
            </a:pPr>
            <a:r>
              <a:rPr lang="en-US"/>
              <a:t> innovation and technology entrepreneurship</a:t>
            </a:r>
          </a:p>
          <a:p>
            <a:pPr lvl="2">
              <a:buFontTx/>
              <a:buChar char="•"/>
            </a:pPr>
            <a:r>
              <a:rPr lang="en-US"/>
              <a:t> communication and leadership</a:t>
            </a:r>
          </a:p>
          <a:p>
            <a:pPr lvl="2">
              <a:buFontTx/>
              <a:buChar char="•"/>
            </a:pPr>
            <a:r>
              <a:rPr lang="en-US"/>
              <a:t> presentation techniques</a:t>
            </a:r>
          </a:p>
          <a:p>
            <a:pPr lvl="2">
              <a:buFontTx/>
              <a:buChar char="•"/>
            </a:pPr>
            <a:endParaRPr lang="en-US"/>
          </a:p>
          <a:p>
            <a:pPr lvl="2"/>
            <a:r>
              <a:rPr lang="en-US" b="1" u="sng"/>
              <a:t>Engineering students:</a:t>
            </a:r>
            <a:r>
              <a:rPr lang="en-US"/>
              <a:t> </a:t>
            </a:r>
          </a:p>
          <a:p>
            <a:pPr lvl="2">
              <a:buFontTx/>
              <a:buChar char="•"/>
            </a:pPr>
            <a:r>
              <a:rPr lang="en-US"/>
              <a:t> engineering ethics</a:t>
            </a:r>
          </a:p>
          <a:p>
            <a:pPr lvl="2">
              <a:buFontTx/>
              <a:buChar char="•"/>
            </a:pPr>
            <a:r>
              <a:rPr lang="en-US"/>
              <a:t> technology entrepreneurial skills</a:t>
            </a:r>
          </a:p>
          <a:p>
            <a:pPr lvl="2">
              <a:buFontTx/>
              <a:buChar char="•"/>
            </a:pPr>
            <a:r>
              <a:rPr lang="en-US"/>
              <a:t> communication and teamwork</a:t>
            </a:r>
          </a:p>
          <a:p>
            <a:pPr lvl="2">
              <a:buFontTx/>
              <a:buChar char="•"/>
            </a:pPr>
            <a:r>
              <a:rPr lang="en-US"/>
              <a:t> management</a:t>
            </a:r>
            <a:endParaRPr lang="de-DE" altLang="en-US"/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71550" y="2349500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 -</a:t>
            </a:r>
            <a:r>
              <a:rPr lang="en-US" b="1">
                <a:solidFill>
                  <a:srgbClr val="000000"/>
                </a:solidFill>
              </a:rPr>
              <a:t>Effective communication with groups: 	2 ECTS, 40 hours</a:t>
            </a:r>
          </a:p>
          <a:p>
            <a:r>
              <a:rPr lang="en-US" b="1">
                <a:solidFill>
                  <a:srgbClr val="000000"/>
                </a:solidFill>
              </a:rPr>
              <a:t> -Survival in Labor Market: 		2 ECTS, 40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圆角右箭头 27"/>
          <p:cNvSpPr>
            <a:spLocks/>
          </p:cNvSpPr>
          <p:nvPr/>
        </p:nvSpPr>
        <p:spPr bwMode="auto">
          <a:xfrm>
            <a:off x="971550" y="2924175"/>
            <a:ext cx="4751388" cy="1468438"/>
          </a:xfrm>
          <a:custGeom>
            <a:avLst/>
            <a:gdLst>
              <a:gd name="T0" fmla="*/ 0 w 3960440"/>
              <a:gd name="T1" fmla="*/ 1224136 h 1224136"/>
              <a:gd name="T2" fmla="*/ 0 w 3960440"/>
              <a:gd name="T3" fmla="*/ 696803 h 1224136"/>
              <a:gd name="T4" fmla="*/ 0 w 3960440"/>
              <a:gd name="T5" fmla="*/ 696802 h 1224136"/>
              <a:gd name="T6" fmla="*/ 535560 w 3960440"/>
              <a:gd name="T7" fmla="*/ 161244 h 1224136"/>
              <a:gd name="T8" fmla="*/ 535561 w 3960440"/>
              <a:gd name="T9" fmla="*/ 161244 h 1224136"/>
              <a:gd name="T10" fmla="*/ 3654406 w 3960440"/>
              <a:gd name="T11" fmla="*/ 161243 h 1224136"/>
              <a:gd name="T12" fmla="*/ 3654406 w 3960440"/>
              <a:gd name="T13" fmla="*/ 0 h 1224136"/>
              <a:gd name="T14" fmla="*/ 3960440 w 3960440"/>
              <a:gd name="T15" fmla="*/ 314260 h 1224136"/>
              <a:gd name="T16" fmla="*/ 3654406 w 3960440"/>
              <a:gd name="T17" fmla="*/ 628520 h 1224136"/>
              <a:gd name="T18" fmla="*/ 3654406 w 3960440"/>
              <a:gd name="T19" fmla="*/ 467277 h 1224136"/>
              <a:gd name="T20" fmla="*/ 535560 w 3960440"/>
              <a:gd name="T21" fmla="*/ 467277 h 1224136"/>
              <a:gd name="T22" fmla="*/ 535560 w 3960440"/>
              <a:gd name="T23" fmla="*/ 467277 h 1224136"/>
              <a:gd name="T24" fmla="*/ 306034 w 3960440"/>
              <a:gd name="T25" fmla="*/ 696802 h 1224136"/>
              <a:gd name="T26" fmla="*/ 306034 w 3960440"/>
              <a:gd name="T27" fmla="*/ 1224136 h 122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60440" h="1224136">
                <a:moveTo>
                  <a:pt x="0" y="1224136"/>
                </a:moveTo>
                <a:lnTo>
                  <a:pt x="0" y="696803"/>
                </a:lnTo>
                <a:lnTo>
                  <a:pt x="0" y="696802"/>
                </a:lnTo>
                <a:cubicBezTo>
                  <a:pt x="0" y="401021"/>
                  <a:pt x="239778" y="161243"/>
                  <a:pt x="535560" y="161244"/>
                </a:cubicBezTo>
                <a:cubicBezTo>
                  <a:pt x="535560" y="161244"/>
                  <a:pt x="535560" y="161244"/>
                  <a:pt x="535561" y="161244"/>
                </a:cubicBezTo>
                <a:lnTo>
                  <a:pt x="3654406" y="161243"/>
                </a:lnTo>
                <a:lnTo>
                  <a:pt x="3654406" y="0"/>
                </a:lnTo>
                <a:lnTo>
                  <a:pt x="3960440" y="314260"/>
                </a:lnTo>
                <a:lnTo>
                  <a:pt x="3654406" y="628520"/>
                </a:lnTo>
                <a:lnTo>
                  <a:pt x="3654406" y="467277"/>
                </a:lnTo>
                <a:lnTo>
                  <a:pt x="535560" y="467277"/>
                </a:lnTo>
                <a:cubicBezTo>
                  <a:pt x="408796" y="467276"/>
                  <a:pt x="306034" y="570039"/>
                  <a:pt x="306034" y="696802"/>
                </a:cubicBezTo>
                <a:lnTo>
                  <a:pt x="306034" y="1224136"/>
                </a:lnTo>
                <a:close/>
              </a:path>
            </a:pathLst>
          </a:custGeom>
          <a:solidFill>
            <a:srgbClr val="604A7B"/>
          </a:solidFill>
          <a:ln w="25400" cap="flat" cmpd="sng">
            <a:solidFill>
              <a:srgbClr val="CCC1DA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30723" name="圆角右箭头 8"/>
          <p:cNvSpPr>
            <a:spLocks/>
          </p:cNvSpPr>
          <p:nvPr/>
        </p:nvSpPr>
        <p:spPr bwMode="auto">
          <a:xfrm>
            <a:off x="5867400" y="2997200"/>
            <a:ext cx="790575" cy="1038225"/>
          </a:xfrm>
          <a:custGeom>
            <a:avLst/>
            <a:gdLst>
              <a:gd name="T0" fmla="*/ 0 w 792088"/>
              <a:gd name="T1" fmla="*/ 864096 h 864096"/>
              <a:gd name="T2" fmla="*/ 0 w 792088"/>
              <a:gd name="T3" fmla="*/ 450872 h 864096"/>
              <a:gd name="T4" fmla="*/ 0 w 792088"/>
              <a:gd name="T5" fmla="*/ 450871 h 864096"/>
              <a:gd name="T6" fmla="*/ 346539 w 792088"/>
              <a:gd name="T7" fmla="*/ 104333 h 864096"/>
              <a:gd name="T8" fmla="*/ 346540 w 792088"/>
              <a:gd name="T9" fmla="*/ 104333 h 864096"/>
              <a:gd name="T10" fmla="*/ 594066 w 792088"/>
              <a:gd name="T11" fmla="*/ 104334 h 864096"/>
              <a:gd name="T12" fmla="*/ 594066 w 792088"/>
              <a:gd name="T13" fmla="*/ 0 h 864096"/>
              <a:gd name="T14" fmla="*/ 792088 w 792088"/>
              <a:gd name="T15" fmla="*/ 203345 h 864096"/>
              <a:gd name="T16" fmla="*/ 594066 w 792088"/>
              <a:gd name="T17" fmla="*/ 406690 h 864096"/>
              <a:gd name="T18" fmla="*/ 594066 w 792088"/>
              <a:gd name="T19" fmla="*/ 302356 h 864096"/>
              <a:gd name="T20" fmla="*/ 346539 w 792088"/>
              <a:gd name="T21" fmla="*/ 302356 h 864096"/>
              <a:gd name="T22" fmla="*/ 346539 w 792088"/>
              <a:gd name="T23" fmla="*/ 302356 h 864096"/>
              <a:gd name="T24" fmla="*/ 198022 w 792088"/>
              <a:gd name="T25" fmla="*/ 450872 h 864096"/>
              <a:gd name="T26" fmla="*/ 198022 w 792088"/>
              <a:gd name="T27" fmla="*/ 864096 h 86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88" h="864096">
                <a:moveTo>
                  <a:pt x="0" y="864096"/>
                </a:moveTo>
                <a:lnTo>
                  <a:pt x="0" y="450872"/>
                </a:lnTo>
                <a:lnTo>
                  <a:pt x="0" y="450871"/>
                </a:lnTo>
                <a:cubicBezTo>
                  <a:pt x="0" y="259483"/>
                  <a:pt x="155150" y="104333"/>
                  <a:pt x="346539" y="104333"/>
                </a:cubicBezTo>
                <a:cubicBezTo>
                  <a:pt x="346539" y="104333"/>
                  <a:pt x="346539" y="104333"/>
                  <a:pt x="346540" y="104333"/>
                </a:cubicBezTo>
                <a:lnTo>
                  <a:pt x="594066" y="104334"/>
                </a:lnTo>
                <a:lnTo>
                  <a:pt x="594066" y="0"/>
                </a:lnTo>
                <a:lnTo>
                  <a:pt x="792088" y="203345"/>
                </a:lnTo>
                <a:lnTo>
                  <a:pt x="594066" y="406690"/>
                </a:lnTo>
                <a:lnTo>
                  <a:pt x="594066" y="302356"/>
                </a:lnTo>
                <a:lnTo>
                  <a:pt x="346539" y="302356"/>
                </a:lnTo>
                <a:cubicBezTo>
                  <a:pt x="264515" y="302355"/>
                  <a:pt x="198022" y="368849"/>
                  <a:pt x="198022" y="450872"/>
                </a:cubicBezTo>
                <a:lnTo>
                  <a:pt x="198022" y="864096"/>
                </a:lnTo>
                <a:close/>
              </a:path>
            </a:pathLst>
          </a:custGeom>
          <a:solidFill>
            <a:srgbClr val="604A7B"/>
          </a:solidFill>
          <a:ln w="25400" cap="flat" cmpd="sng">
            <a:solidFill>
              <a:srgbClr val="CCC1DA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30724" name="圆角右箭头 9"/>
          <p:cNvSpPr>
            <a:spLocks/>
          </p:cNvSpPr>
          <p:nvPr/>
        </p:nvSpPr>
        <p:spPr bwMode="auto">
          <a:xfrm flipV="1">
            <a:off x="5867400" y="4292600"/>
            <a:ext cx="790575" cy="1036638"/>
          </a:xfrm>
          <a:custGeom>
            <a:avLst/>
            <a:gdLst>
              <a:gd name="T0" fmla="*/ 0 w 792088"/>
              <a:gd name="T1" fmla="*/ 864096 h 864096"/>
              <a:gd name="T2" fmla="*/ 0 w 792088"/>
              <a:gd name="T3" fmla="*/ 446880 h 864096"/>
              <a:gd name="T4" fmla="*/ 0 w 792088"/>
              <a:gd name="T5" fmla="*/ 446879 h 864096"/>
              <a:gd name="T6" fmla="*/ 346539 w 792088"/>
              <a:gd name="T7" fmla="*/ 100341 h 864096"/>
              <a:gd name="T8" fmla="*/ 346540 w 792088"/>
              <a:gd name="T9" fmla="*/ 100341 h 864096"/>
              <a:gd name="T10" fmla="*/ 594066 w 792088"/>
              <a:gd name="T11" fmla="*/ 100342 h 864096"/>
              <a:gd name="T12" fmla="*/ 594066 w 792088"/>
              <a:gd name="T13" fmla="*/ 0 h 864096"/>
              <a:gd name="T14" fmla="*/ 792088 w 792088"/>
              <a:gd name="T15" fmla="*/ 199353 h 864096"/>
              <a:gd name="T16" fmla="*/ 594066 w 792088"/>
              <a:gd name="T17" fmla="*/ 398705 h 864096"/>
              <a:gd name="T18" fmla="*/ 594066 w 792088"/>
              <a:gd name="T19" fmla="*/ 298364 h 864096"/>
              <a:gd name="T20" fmla="*/ 346539 w 792088"/>
              <a:gd name="T21" fmla="*/ 298364 h 864096"/>
              <a:gd name="T22" fmla="*/ 346539 w 792088"/>
              <a:gd name="T23" fmla="*/ 298364 h 864096"/>
              <a:gd name="T24" fmla="*/ 198022 w 792088"/>
              <a:gd name="T25" fmla="*/ 446880 h 864096"/>
              <a:gd name="T26" fmla="*/ 198022 w 792088"/>
              <a:gd name="T27" fmla="*/ 864096 h 86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88" h="864096">
                <a:moveTo>
                  <a:pt x="0" y="864096"/>
                </a:moveTo>
                <a:lnTo>
                  <a:pt x="0" y="446880"/>
                </a:lnTo>
                <a:lnTo>
                  <a:pt x="0" y="446879"/>
                </a:lnTo>
                <a:cubicBezTo>
                  <a:pt x="0" y="255491"/>
                  <a:pt x="155150" y="100341"/>
                  <a:pt x="346539" y="100341"/>
                </a:cubicBezTo>
                <a:cubicBezTo>
                  <a:pt x="346539" y="100341"/>
                  <a:pt x="346539" y="100341"/>
                  <a:pt x="346540" y="100341"/>
                </a:cubicBezTo>
                <a:lnTo>
                  <a:pt x="594066" y="100342"/>
                </a:lnTo>
                <a:lnTo>
                  <a:pt x="594066" y="0"/>
                </a:lnTo>
                <a:lnTo>
                  <a:pt x="792088" y="199353"/>
                </a:lnTo>
                <a:lnTo>
                  <a:pt x="594066" y="398705"/>
                </a:lnTo>
                <a:lnTo>
                  <a:pt x="594066" y="298364"/>
                </a:lnTo>
                <a:lnTo>
                  <a:pt x="346539" y="298364"/>
                </a:lnTo>
                <a:cubicBezTo>
                  <a:pt x="264515" y="298363"/>
                  <a:pt x="198022" y="364857"/>
                  <a:pt x="198022" y="446880"/>
                </a:cubicBezTo>
                <a:lnTo>
                  <a:pt x="198022" y="864096"/>
                </a:lnTo>
                <a:close/>
              </a:path>
            </a:pathLst>
          </a:custGeom>
          <a:solidFill>
            <a:srgbClr val="CCC1DA"/>
          </a:solidFill>
          <a:ln w="25400" cap="flat" cmpd="sng">
            <a:solidFill>
              <a:srgbClr val="B3A2C7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30725" name="椭圆 10"/>
          <p:cNvSpPr>
            <a:spLocks noChangeArrowheads="1"/>
          </p:cNvSpPr>
          <p:nvPr/>
        </p:nvSpPr>
        <p:spPr bwMode="auto">
          <a:xfrm>
            <a:off x="6911975" y="2852738"/>
            <a:ext cx="2232025" cy="863600"/>
          </a:xfrm>
          <a:prstGeom prst="ellipse">
            <a:avLst/>
          </a:prstGeom>
          <a:solidFill>
            <a:srgbClr val="604A7B">
              <a:alpha val="70000"/>
            </a:srgbClr>
          </a:solidFill>
          <a:ln w="25400">
            <a:solidFill>
              <a:srgbClr val="CCC1DA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Research-oriented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26" name="椭圆 11"/>
          <p:cNvSpPr>
            <a:spLocks noChangeArrowheads="1"/>
          </p:cNvSpPr>
          <p:nvPr/>
        </p:nvSpPr>
        <p:spPr bwMode="auto">
          <a:xfrm>
            <a:off x="6911975" y="4076700"/>
            <a:ext cx="2232025" cy="1209675"/>
          </a:xfrm>
          <a:prstGeom prst="ellipse">
            <a:avLst/>
          </a:prstGeom>
          <a:solidFill>
            <a:srgbClr val="CCC1DA"/>
          </a:solidFill>
          <a:ln w="25400">
            <a:solidFill>
              <a:srgbClr val="B3A2C7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Career-oriented</a:t>
            </a:r>
            <a:endParaRPr lang="zh-CN" altLang="en-US" sz="2000" b="1">
              <a:solidFill>
                <a:srgbClr val="4031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1476375" y="3084513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40% in academic programs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28" name="TextBox 24"/>
          <p:cNvSpPr txBox="1">
            <a:spLocks noChangeArrowheads="1"/>
          </p:cNvSpPr>
          <p:nvPr/>
        </p:nvSpPr>
        <p:spPr bwMode="auto">
          <a:xfrm>
            <a:off x="1042988" y="1412875"/>
            <a:ext cx="69135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tx2"/>
                </a:solidFill>
                <a:ea typeface="SimSun" panose="02010600030101010101" pitchFamily="2" charset="-122"/>
              </a:rPr>
              <a:t>How to prepare scholars and high quality professionals for diversified career paths?</a:t>
            </a:r>
            <a:endParaRPr lang="zh-CN" altLang="en-US" sz="2800" b="1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30729" name="灯片编号占位符 5"/>
          <p:cNvSpPr txBox="1">
            <a:spLocks noGrp="1" noChangeArrowheads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031BA11-B33F-4626-90BF-D0A92C42C6E7}" type="slidenum">
              <a:rPr lang="zh-CN" altLang="en-US" sz="1400">
                <a:solidFill>
                  <a:srgbClr val="898989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pPr algn="r"/>
              <a:t>9</a:t>
            </a:fld>
            <a:endParaRPr lang="en-US" sz="1400">
              <a:solidFill>
                <a:srgbClr val="898989"/>
              </a:solidFill>
              <a:latin typeface="Times New Roman" panose="02020603050405020304" pitchFamily="18" charset="0"/>
              <a:ea typeface="SimHei" panose="02010609060101010101" pitchFamily="49" charset="-122"/>
            </a:endParaRPr>
          </a:p>
        </p:txBody>
      </p:sp>
      <p:sp>
        <p:nvSpPr>
          <p:cNvPr id="30730" name="圆角右箭头 28"/>
          <p:cNvSpPr>
            <a:spLocks/>
          </p:cNvSpPr>
          <p:nvPr/>
        </p:nvSpPr>
        <p:spPr bwMode="auto">
          <a:xfrm flipV="1">
            <a:off x="971550" y="3860800"/>
            <a:ext cx="4751388" cy="1470025"/>
          </a:xfrm>
          <a:custGeom>
            <a:avLst/>
            <a:gdLst>
              <a:gd name="T0" fmla="*/ 0 w 4752528"/>
              <a:gd name="T1" fmla="*/ 1224136 h 1224136"/>
              <a:gd name="T2" fmla="*/ 0 w 4752528"/>
              <a:gd name="T3" fmla="*/ 677057 h 1224136"/>
              <a:gd name="T4" fmla="*/ 0 w 4752528"/>
              <a:gd name="T5" fmla="*/ 677056 h 1224136"/>
              <a:gd name="T6" fmla="*/ 535560 w 4752528"/>
              <a:gd name="T7" fmla="*/ 141498 h 1224136"/>
              <a:gd name="T8" fmla="*/ 535561 w 4752528"/>
              <a:gd name="T9" fmla="*/ 141498 h 1224136"/>
              <a:gd name="T10" fmla="*/ 4446494 w 4752528"/>
              <a:gd name="T11" fmla="*/ 141498 h 1224136"/>
              <a:gd name="T12" fmla="*/ 4446494 w 4752528"/>
              <a:gd name="T13" fmla="*/ 0 h 1224136"/>
              <a:gd name="T14" fmla="*/ 4752528 w 4752528"/>
              <a:gd name="T15" fmla="*/ 289582 h 1224136"/>
              <a:gd name="T16" fmla="*/ 4446494 w 4752528"/>
              <a:gd name="T17" fmla="*/ 579163 h 1224136"/>
              <a:gd name="T18" fmla="*/ 4446494 w 4752528"/>
              <a:gd name="T19" fmla="*/ 437665 h 1224136"/>
              <a:gd name="T20" fmla="*/ 535560 w 4752528"/>
              <a:gd name="T21" fmla="*/ 437665 h 1224136"/>
              <a:gd name="T22" fmla="*/ 535560 w 4752528"/>
              <a:gd name="T23" fmla="*/ 437665 h 1224136"/>
              <a:gd name="T24" fmla="*/ 296168 w 4752528"/>
              <a:gd name="T25" fmla="*/ 677056 h 1224136"/>
              <a:gd name="T26" fmla="*/ 296167 w 4752528"/>
              <a:gd name="T27" fmla="*/ 1224136 h 122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52528" h="1224136">
                <a:moveTo>
                  <a:pt x="0" y="1224136"/>
                </a:moveTo>
                <a:lnTo>
                  <a:pt x="0" y="677057"/>
                </a:lnTo>
                <a:lnTo>
                  <a:pt x="0" y="677056"/>
                </a:lnTo>
                <a:cubicBezTo>
                  <a:pt x="0" y="381275"/>
                  <a:pt x="239778" y="141497"/>
                  <a:pt x="535560" y="141498"/>
                </a:cubicBezTo>
                <a:cubicBezTo>
                  <a:pt x="535560" y="141498"/>
                  <a:pt x="535560" y="141498"/>
                  <a:pt x="535561" y="141498"/>
                </a:cubicBezTo>
                <a:lnTo>
                  <a:pt x="4446494" y="141498"/>
                </a:lnTo>
                <a:lnTo>
                  <a:pt x="4446494" y="0"/>
                </a:lnTo>
                <a:lnTo>
                  <a:pt x="4752528" y="289582"/>
                </a:lnTo>
                <a:lnTo>
                  <a:pt x="4446494" y="579163"/>
                </a:lnTo>
                <a:lnTo>
                  <a:pt x="4446494" y="437665"/>
                </a:lnTo>
                <a:lnTo>
                  <a:pt x="535560" y="437665"/>
                </a:lnTo>
                <a:cubicBezTo>
                  <a:pt x="403347" y="437664"/>
                  <a:pt x="296168" y="544844"/>
                  <a:pt x="296168" y="677056"/>
                </a:cubicBezTo>
                <a:lnTo>
                  <a:pt x="296167" y="1224136"/>
                </a:lnTo>
                <a:close/>
              </a:path>
            </a:pathLst>
          </a:custGeom>
          <a:solidFill>
            <a:srgbClr val="604A7B"/>
          </a:solidFill>
          <a:ln w="25400" cap="flat" cmpd="sng">
            <a:solidFill>
              <a:srgbClr val="CCC1DA"/>
            </a:solidFill>
            <a:prstDash val="solid"/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30731" name="TextBox 26"/>
          <p:cNvSpPr txBox="1">
            <a:spLocks noChangeArrowheads="1"/>
          </p:cNvSpPr>
          <p:nvPr/>
        </p:nvSpPr>
        <p:spPr bwMode="auto">
          <a:xfrm>
            <a:off x="0" y="3141663"/>
            <a:ext cx="1296988" cy="1001712"/>
          </a:xfrm>
          <a:prstGeom prst="rect">
            <a:avLst/>
          </a:prstGeom>
          <a:solidFill>
            <a:srgbClr val="785D99"/>
          </a:solidFill>
          <a:ln w="25400">
            <a:solidFill>
              <a:srgbClr val="B3A2C7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Master’s students</a:t>
            </a:r>
          </a:p>
          <a:p>
            <a:pPr algn="ctr"/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32" name="TextBox 25"/>
          <p:cNvSpPr txBox="1">
            <a:spLocks noChangeArrowheads="1"/>
          </p:cNvSpPr>
          <p:nvPr/>
        </p:nvSpPr>
        <p:spPr bwMode="auto">
          <a:xfrm>
            <a:off x="0" y="4292600"/>
            <a:ext cx="1296988" cy="727075"/>
          </a:xfrm>
          <a:prstGeom prst="rect">
            <a:avLst/>
          </a:prstGeom>
          <a:solidFill>
            <a:srgbClr val="604A7B"/>
          </a:solidFill>
          <a:ln w="25400">
            <a:solidFill>
              <a:srgbClr val="CCC1DA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Doctoral students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619250" y="479742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58% in Ph.D. programs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Content Placeholder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32416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2</TotalTime>
  <Words>915</Words>
  <Application>Microsoft Office PowerPoint</Application>
  <PresentationFormat>Diavoorstelling (4:3)</PresentationFormat>
  <Paragraphs>308</Paragraphs>
  <Slides>21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KU Leuven-Liggend-Achtergrond Wit</vt:lpstr>
      <vt:lpstr>Technische Universitaet Berlin</vt:lpstr>
      <vt:lpstr>Dia 2</vt:lpstr>
      <vt:lpstr>Dia 3</vt:lpstr>
      <vt:lpstr>Dia 4</vt:lpstr>
      <vt:lpstr>4 Main Points at Chair of Space Technology</vt:lpstr>
      <vt:lpstr>Dia 6</vt:lpstr>
      <vt:lpstr>Dia 7</vt:lpstr>
      <vt:lpstr>Introduction to Module Soft Skills for Engineers</vt:lpstr>
      <vt:lpstr>Dia 9</vt:lpstr>
      <vt:lpstr>Dia 10</vt:lpstr>
      <vt:lpstr>What are soft skills?</vt:lpstr>
      <vt:lpstr>Local project team.</vt:lpstr>
      <vt:lpstr>Thin Films in Energy-Efficient Technologies Тонкие пленки в энергосберегающих технологиях. </vt:lpstr>
      <vt:lpstr>My experience: MOCVD + HTS (2nd Gen. Wires) IOT, PerCoTech AG, TU Braunschweig</vt:lpstr>
      <vt:lpstr>Superconductive Wires</vt:lpstr>
      <vt:lpstr>Curriculum:  Content and Context</vt:lpstr>
      <vt:lpstr>My experience: PVD (GFS, DC/RF-MS) + TCOs HFT, TFD, TU-Berlin</vt:lpstr>
      <vt:lpstr>Curriculum: Content and Context</vt:lpstr>
      <vt:lpstr>TCOs – broad application.</vt:lpstr>
      <vt:lpstr>Curriculum: Content and Context</vt:lpstr>
      <vt:lpstr>Our team at TU Berlin 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Arras</dc:creator>
  <dc:description>MMATENG</dc:description>
  <cp:lastModifiedBy>Peter Arras</cp:lastModifiedBy>
  <cp:revision>32</cp:revision>
  <dcterms:created xsi:type="dcterms:W3CDTF">2012-07-10T07:57:57Z</dcterms:created>
  <dcterms:modified xsi:type="dcterms:W3CDTF">2014-03-09T18:47:03Z</dcterms:modified>
</cp:coreProperties>
</file>