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3" r:id="rId3"/>
    <p:sldId id="258" r:id="rId4"/>
    <p:sldId id="274" r:id="rId5"/>
    <p:sldId id="275" r:id="rId6"/>
    <p:sldId id="259" r:id="rId7"/>
    <p:sldId id="264" r:id="rId8"/>
    <p:sldId id="267" r:id="rId9"/>
    <p:sldId id="257" r:id="rId10"/>
    <p:sldId id="268" r:id="rId11"/>
    <p:sldId id="269" r:id="rId12"/>
    <p:sldId id="271" r:id="rId13"/>
    <p:sldId id="272" r:id="rId14"/>
  </p:sldIdLst>
  <p:sldSz cx="6858000" cy="9144000" type="screen4x3"/>
  <p:notesSz cx="6858000" cy="914400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1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6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8" autoAdjust="0"/>
    <p:restoredTop sz="94660"/>
  </p:normalViewPr>
  <p:slideViewPr>
    <p:cSldViewPr>
      <p:cViewPr>
        <p:scale>
          <a:sx n="60" d="100"/>
          <a:sy n="60" d="100"/>
        </p:scale>
        <p:origin x="-2742" y="-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FE9F2-D164-4DAA-B2BC-59FA66F84F36}" type="datetimeFigureOut">
              <a:rPr lang="ru-RU" smtClean="0"/>
              <a:pPr/>
              <a:t>29.04.2013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CF445-FA3B-44FC-B242-FB40555AE7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6634F-C00A-4577-939B-1EDEDC44E886}" type="datetimeFigureOut">
              <a:rPr lang="ru-RU" smtClean="0"/>
              <a:pPr/>
              <a:t>29.04.2013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E0288-CC77-4000-ABDC-E29506BA76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E0288-CC77-4000-ABDC-E29506BA76A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E0288-CC77-4000-ABDC-E29506BA76AE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E0288-CC77-4000-ABDC-E29506BA76AE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E0288-CC77-4000-ABDC-E29506BA76AE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E0288-CC77-4000-ABDC-E29506BA76A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E0288-CC77-4000-ABDC-E29506BA76A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E0288-CC77-4000-ABDC-E29506BA76A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E0288-CC77-4000-ABDC-E29506BA76AE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E0288-CC77-4000-ABDC-E29506BA76AE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E0288-CC77-4000-ABDC-E29506BA76A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E0288-CC77-4000-ABDC-E29506BA76AE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9E0288-CC77-4000-ABDC-E29506BA76AE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48986" y="93015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71550" y="4267200"/>
            <a:ext cx="4800600" cy="21336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145" indent="0" algn="ctr">
              <a:buNone/>
            </a:lvl2pPr>
            <a:lvl3pPr marL="914290" indent="0" algn="ctr">
              <a:buNone/>
            </a:lvl3pPr>
            <a:lvl4pPr marL="1371435" indent="0" algn="ctr">
              <a:buNone/>
            </a:lvl4pPr>
            <a:lvl5pPr marL="1828581" indent="0" algn="ctr">
              <a:buNone/>
            </a:lvl5pPr>
            <a:lvl6pPr marL="2285726" indent="0" algn="ctr">
              <a:buNone/>
            </a:lvl6pPr>
            <a:lvl7pPr marL="2742871" indent="0" algn="ctr">
              <a:buNone/>
            </a:lvl7pPr>
            <a:lvl8pPr marL="3200016" indent="0" algn="ctr">
              <a:buNone/>
            </a:lvl8pPr>
            <a:lvl9pPr marL="3657161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7202" y="1932414"/>
            <a:ext cx="6766153" cy="203646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7202" y="1862302"/>
            <a:ext cx="6766153" cy="160773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7202" y="3968871"/>
            <a:ext cx="6766153" cy="14737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42900" y="2007917"/>
            <a:ext cx="6172200" cy="1960033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96"/>
            <a:ext cx="1508760" cy="780203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66196"/>
            <a:ext cx="4171950" cy="780203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5829300" cy="6096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48986" y="93015"/>
            <a:ext cx="6760029" cy="89229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1270005"/>
            <a:ext cx="5829300" cy="1816100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397257"/>
            <a:ext cx="5829300" cy="1784351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0077" y="8229600"/>
            <a:ext cx="3000375" cy="6096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2065" y="3169108"/>
            <a:ext cx="6760136" cy="1219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51866" y="3121977"/>
            <a:ext cx="6760336" cy="6095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1236" y="3291840"/>
            <a:ext cx="6760966" cy="6096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9728" y="8278368"/>
            <a:ext cx="342900" cy="609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85800" y="1930400"/>
            <a:ext cx="2811780" cy="6096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3700463" y="1930400"/>
            <a:ext cx="2811780" cy="6096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64068"/>
            <a:ext cx="5829300" cy="1524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lIns="91429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714750" y="1930400"/>
            <a:ext cx="2800350" cy="1016000"/>
          </a:xfrm>
          <a:noFill/>
          <a:ln w="12700" cap="sq" cmpd="sng" algn="ctr">
            <a:noFill/>
            <a:prstDash val="solid"/>
          </a:ln>
        </p:spPr>
        <p:txBody>
          <a:bodyPr lIns="91429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685800" y="2997200"/>
            <a:ext cx="2800350" cy="51816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3714750" y="2997200"/>
            <a:ext cx="2800350" cy="51816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48008" y="93007"/>
            <a:ext cx="6760029" cy="892454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64068"/>
            <a:ext cx="5829300" cy="1524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2133600"/>
            <a:ext cx="1428750" cy="59944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228850" y="2133600"/>
            <a:ext cx="4286250" cy="59944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534068"/>
            <a:ext cx="5486400" cy="696384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5800" y="7261100"/>
            <a:ext cx="5486400" cy="9144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85800" y="8229600"/>
            <a:ext cx="2914650" cy="6096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9728" y="8278368"/>
            <a:ext cx="342900" cy="609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51230" y="6244740"/>
            <a:ext cx="6755130" cy="1219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51388" y="6200642"/>
            <a:ext cx="6754979" cy="6095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51389" y="6364302"/>
            <a:ext cx="6754978" cy="6507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239" y="88905"/>
            <a:ext cx="6751405" cy="6108700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48008" y="93007"/>
            <a:ext cx="6760029" cy="892454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9" tIns="45715" rIns="91429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85800" y="366185"/>
            <a:ext cx="5829300" cy="1524000"/>
          </a:xfrm>
          <a:prstGeom prst="rect">
            <a:avLst/>
          </a:prstGeom>
        </p:spPr>
        <p:txBody>
          <a:bodyPr lIns="91429" tIns="45715" rIns="91429" bIns="91429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85800" y="1930400"/>
            <a:ext cx="5829300" cy="6096000"/>
          </a:xfrm>
          <a:prstGeom prst="rect">
            <a:avLst/>
          </a:prstGeom>
        </p:spPr>
        <p:txBody>
          <a:bodyPr lIns="91429" tIns="45715" rIns="91429" bIns="45715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629152" y="8255002"/>
            <a:ext cx="1857375" cy="635001"/>
          </a:xfrm>
          <a:prstGeom prst="rect">
            <a:avLst/>
          </a:prstGeom>
        </p:spPr>
        <p:txBody>
          <a:bodyPr lIns="91429" tIns="45715" rIns="91429" bIns="45715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85800" y="8229600"/>
            <a:ext cx="2971800" cy="609600"/>
          </a:xfrm>
          <a:prstGeom prst="rect">
            <a:avLst/>
          </a:prstGeom>
        </p:spPr>
        <p:txBody>
          <a:bodyPr lIns="91429" tIns="45715" rIns="91429" bIns="45715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9728" y="8280400"/>
            <a:ext cx="342900" cy="6096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287" indent="-274287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574" indent="-228573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861" indent="-228573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48" indent="-228573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35" indent="-228573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722" indent="-228573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010" indent="-228573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297" indent="-228573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584" indent="-228573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680" y="1475656"/>
            <a:ext cx="5829300" cy="1816100"/>
          </a:xfrm>
        </p:spPr>
        <p:txBody>
          <a:bodyPr>
            <a:noAutofit/>
          </a:bodyPr>
          <a:lstStyle/>
          <a:p>
            <a:pPr algn="ctr"/>
            <a:r>
              <a:rPr lang="ru-RU" sz="3800" b="1" dirty="0" smtClean="0">
                <a:solidFill>
                  <a:schemeClr val="tx1"/>
                </a:solidFill>
                <a:latin typeface="+mn-lt"/>
              </a:rPr>
              <a:t>МАГНИТОГОРСКИЙ </a:t>
            </a:r>
            <a:r>
              <a:rPr lang="ru-RU" sz="3800" b="1" dirty="0" smtClean="0">
                <a:solidFill>
                  <a:schemeClr val="tx1"/>
                </a:solidFill>
                <a:latin typeface="+mn-lt"/>
              </a:rPr>
              <a:t>ГОСУДАРСТВЕННЫЙ ТЕХНИЧЕСКИЙ УНИВЕРСИТЕТ </a:t>
            </a:r>
            <a:br>
              <a:rPr lang="ru-RU" sz="3800" b="1" dirty="0" smtClean="0">
                <a:solidFill>
                  <a:schemeClr val="tx1"/>
                </a:solidFill>
                <a:latin typeface="+mn-lt"/>
              </a:rPr>
            </a:br>
            <a:r>
              <a:rPr lang="ru-RU" sz="3800" b="1" dirty="0" smtClean="0">
                <a:solidFill>
                  <a:schemeClr val="tx1"/>
                </a:solidFill>
                <a:latin typeface="+mn-lt"/>
              </a:rPr>
              <a:t>ИМ. Г.И. НОСОВА</a:t>
            </a:r>
            <a:endParaRPr lang="ru-RU" sz="38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20688" y="3563888"/>
            <a:ext cx="5829300" cy="1224136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</a:rPr>
              <a:t>ПРОЕКТ</a:t>
            </a:r>
            <a:r>
              <a:rPr lang="ru-RU" sz="2600" b="1" dirty="0" smtClean="0">
                <a:solidFill>
                  <a:schemeClr val="tx1"/>
                </a:solidFill>
              </a:rPr>
              <a:t>  </a:t>
            </a:r>
            <a:r>
              <a:rPr lang="ru-RU" sz="2600" b="1" dirty="0" smtClean="0">
                <a:solidFill>
                  <a:schemeClr val="tx1"/>
                </a:solidFill>
              </a:rPr>
              <a:t>НОВОГО ОБЪЕДИНЕННОГО УНИВЕРСИТЕТА. </a:t>
            </a:r>
            <a:br>
              <a:rPr lang="ru-RU" sz="2600" b="1" dirty="0" smtClean="0">
                <a:solidFill>
                  <a:schemeClr val="tx1"/>
                </a:solidFill>
              </a:rPr>
            </a:br>
            <a:r>
              <a:rPr lang="ru-RU" sz="2600" b="1" dirty="0" smtClean="0">
                <a:solidFill>
                  <a:schemeClr val="tx1"/>
                </a:solidFill>
              </a:rPr>
              <a:t>ОСНОВНЫЕ ОБРАЗОВАТЕЛЬНЫЕ СТРУКТУРЫ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637" y="179514"/>
            <a:ext cx="6552728" cy="523210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Институт горного дела и транспорта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0693" y="611567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/>
              <a:t>Примерный контингент студентов – 834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797152" y="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5064" y="7380312"/>
            <a:ext cx="2504157" cy="468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0688" y="1043608"/>
            <a:ext cx="5544616" cy="6160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88640" y="8028384"/>
            <a:ext cx="6408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Реализуемые ООП по ГОС ВПО:  </a:t>
            </a:r>
            <a:r>
              <a:rPr lang="ru-RU" sz="1200" dirty="0" smtClean="0"/>
              <a:t>130404.65; 130403.65; 130402.65; 130406.65; 130405.65; 130408.65; 150402.65; 280302.65; 190100.62; 190500.62; 190205.65; 190701.65</a:t>
            </a:r>
          </a:p>
          <a:p>
            <a:r>
              <a:rPr lang="ru-RU" sz="1200" b="1" dirty="0" smtClean="0"/>
              <a:t>Реализуемые </a:t>
            </a:r>
            <a:r>
              <a:rPr lang="ru-RU" sz="1200" b="1" dirty="0" smtClean="0"/>
              <a:t>ООП по ФГОС ВПО: </a:t>
            </a:r>
            <a:r>
              <a:rPr lang="ru-RU" sz="1200" dirty="0" smtClean="0"/>
              <a:t>130400.65; 190100.62; 190700.62; 190109.65; 190401.65; 190100.68; 190700.68; 190700.62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43408" y="179514"/>
            <a:ext cx="7344816" cy="830987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Институт металлургии, машиностроения и материалообработки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4704" y="899592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/>
              <a:t>Примерный контингент студентов – 1155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640" y="1331640"/>
            <a:ext cx="6480720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869160" y="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33056" y="7236296"/>
            <a:ext cx="2648173" cy="55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88640" y="7884368"/>
            <a:ext cx="64807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Реализуемые ООП по ГОС ВПО:  </a:t>
            </a:r>
            <a:r>
              <a:rPr lang="ru-RU" sz="1200" dirty="0" smtClean="0"/>
              <a:t>150600.62; 150100.62; 150900.62; 150400.62; 150501.65; 150106.65; 150108.65; 150105.65; 150101.65; 150104.65; 150103.65; 150202.65; 150201.65; 151001.65; 150401.65; 150404.65; 210602.65. </a:t>
            </a:r>
          </a:p>
          <a:p>
            <a:r>
              <a:rPr lang="ru-RU" sz="1200" b="1" dirty="0" smtClean="0"/>
              <a:t>Реализуемые ООП по ФГОС ВПО: </a:t>
            </a:r>
            <a:r>
              <a:rPr lang="ru-RU" sz="1200" dirty="0" smtClean="0"/>
              <a:t>150100.62; 150400.62; 150700.62; 15100.62; 151900.62; 151701.65; 150400.68; 150700.68; 15100.68; 151900.68.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43408" y="179514"/>
            <a:ext cx="7344816" cy="830987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Институт строительства, архитектуры и искусства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4704" y="899592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/>
              <a:t>Примерный контингент студентов – 870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640" y="1259632"/>
            <a:ext cx="6408712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869160" y="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8640" y="7236296"/>
            <a:ext cx="1584176" cy="407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88640" y="7668344"/>
            <a:ext cx="64087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Реализуемые ООП по ГОС ВПО</a:t>
            </a:r>
            <a:r>
              <a:rPr lang="ru-RU" sz="1200" dirty="0" smtClean="0"/>
              <a:t>: 270300.62; 270301.65: 270302.65; 270100.62; 270102.65; 270105.65; 270114.65; 270106.65; 270109.65; 270112.65; 270115.65; 270205.65; 260902.65; 261001.65; 240304.65;  240100.62; 070801.65; 070601.65; 070603.65; 070600.62; 070800.62; 050602.65; 050502.65;  050600.62;  050500.62.</a:t>
            </a:r>
          </a:p>
          <a:p>
            <a:r>
              <a:rPr lang="ru-RU" sz="1200" b="1" dirty="0" smtClean="0"/>
              <a:t>Реализуемые ООП по ФГОС ВПО: </a:t>
            </a:r>
            <a:r>
              <a:rPr lang="ru-RU" sz="1200" dirty="0" smtClean="0"/>
              <a:t>270100.62; 270300.62; 270800.62; 270800.68; 261400.62; 262200.62; 072500.62; 072600.62; 072500.68; 272600.68; 050100.62; 050600.68; 050100.68. 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632" y="683568"/>
            <a:ext cx="6552728" cy="523210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Заочный институт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465" y="1691680"/>
            <a:ext cx="6518895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013176" y="17951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640" y="0"/>
            <a:ext cx="6480720" cy="1524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Перечень факультетов/институтов</a:t>
            </a:r>
            <a:endParaRPr lang="ru-RU" sz="3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6632" y="1930400"/>
            <a:ext cx="6741368" cy="6458024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Физико-математический факультет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Факультет физической культуры и спорта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Факультет стандартизации, химии и биотехнологий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Институт истории и филологии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Институт педагогики и психологии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Институт энергетики, автоматики и информационных технологий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Институт экономики и управления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Институт горного дела и транспорта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Институт металлургии, машиностроения и материалообработки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Институт строительства, архитектуры и искусства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 smtClean="0"/>
              <a:t>Заочный институт</a:t>
            </a:r>
            <a:endParaRPr lang="ru-RU" sz="2400" dirty="0" smtClean="0"/>
          </a:p>
          <a:p>
            <a:endParaRPr lang="ru-RU" sz="24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2400" dirty="0" smtClean="0">
              <a:solidFill>
                <a:srgbClr val="C00000"/>
              </a:solidFill>
            </a:endParaRPr>
          </a:p>
          <a:p>
            <a:endParaRPr lang="ru-RU" sz="2400" dirty="0" smtClean="0">
              <a:solidFill>
                <a:srgbClr val="C00000"/>
              </a:solidFill>
            </a:endParaRPr>
          </a:p>
          <a:p>
            <a:endParaRPr lang="ru-RU" sz="2400" dirty="0" smtClean="0">
              <a:solidFill>
                <a:srgbClr val="C00000"/>
              </a:solidFill>
            </a:endParaRPr>
          </a:p>
          <a:p>
            <a:endParaRPr lang="ru-RU" sz="2400" dirty="0" smtClean="0">
              <a:solidFill>
                <a:srgbClr val="C00000"/>
              </a:solidFill>
            </a:endParaRPr>
          </a:p>
          <a:p>
            <a:endParaRPr lang="ru-RU" sz="2400" dirty="0" smtClean="0">
              <a:solidFill>
                <a:srgbClr val="C00000"/>
              </a:solidFill>
            </a:endParaRPr>
          </a:p>
          <a:p>
            <a:endParaRPr lang="ru-RU" sz="2400" dirty="0" smtClean="0">
              <a:solidFill>
                <a:srgbClr val="C00000"/>
              </a:solidFill>
            </a:endParaRPr>
          </a:p>
          <a:p>
            <a:endParaRPr lang="ru-RU" sz="2400" dirty="0" smtClean="0">
              <a:solidFill>
                <a:srgbClr val="C00000"/>
              </a:solidFill>
            </a:endParaRPr>
          </a:p>
          <a:p>
            <a:endParaRPr lang="ru-RU" sz="2400" dirty="0" smtClean="0">
              <a:solidFill>
                <a:srgbClr val="C00000"/>
              </a:solidFill>
            </a:endParaRPr>
          </a:p>
          <a:p>
            <a:endParaRPr lang="ru-RU" sz="2400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640" y="1979716"/>
            <a:ext cx="6552728" cy="4968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8646" y="467546"/>
            <a:ext cx="6552728" cy="523210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Физико-математический факультет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8720" y="971608"/>
            <a:ext cx="5328591" cy="646321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b="1" i="1" dirty="0" smtClean="0"/>
              <a:t>Примерный контингент студентов – 398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653136" y="17951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77072" y="6876256"/>
            <a:ext cx="2504157" cy="526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12776" y="1763688"/>
            <a:ext cx="25431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60648" y="7596336"/>
            <a:ext cx="64807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Реализуемые ООП по ГОС ВПО</a:t>
            </a:r>
            <a:r>
              <a:rPr lang="ru-RU" sz="1600" dirty="0" smtClean="0"/>
              <a:t>: 010501.65; 010701.65; 050201.65; 050203.65;2 200102.65.  </a:t>
            </a:r>
          </a:p>
          <a:p>
            <a:endParaRPr lang="ru-RU" sz="1600" dirty="0" smtClean="0"/>
          </a:p>
          <a:p>
            <a:r>
              <a:rPr lang="ru-RU" sz="1600" b="1" dirty="0" smtClean="0"/>
              <a:t>Реализуемые ООП по ФГОС ВПО</a:t>
            </a:r>
            <a:r>
              <a:rPr lang="ru-RU" sz="1600" dirty="0" smtClean="0"/>
              <a:t>: 010400.62; 011200.62; 010400.68; 011200.68; 050100.68; 200100.62.  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5272" y="539552"/>
            <a:ext cx="6552728" cy="954097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Факультет физической культуры и спорта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2736" y="1619672"/>
            <a:ext cx="5256584" cy="646321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b="1" i="1" dirty="0" smtClean="0"/>
              <a:t>Примерный контингент студентов – 327</a:t>
            </a:r>
            <a:endParaRPr lang="ru-RU" dirty="0" smtClean="0"/>
          </a:p>
          <a:p>
            <a:pPr algn="ctr"/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640" y="2627786"/>
            <a:ext cx="6480720" cy="280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653136" y="17951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3016" y="5724128"/>
            <a:ext cx="3080221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12776" y="2411760"/>
            <a:ext cx="26860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88640" y="7092280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Реализуемые ООП по ГОС ВПО</a:t>
            </a:r>
            <a:r>
              <a:rPr lang="ru-RU" sz="1600" dirty="0" smtClean="0"/>
              <a:t>: 032100.62.</a:t>
            </a:r>
          </a:p>
          <a:p>
            <a:endParaRPr lang="ru-RU" sz="1600" dirty="0" smtClean="0"/>
          </a:p>
          <a:p>
            <a:r>
              <a:rPr lang="ru-RU" sz="1600" b="1" dirty="0" smtClean="0"/>
              <a:t>Реализуемые ООП по ФГОС ВПО</a:t>
            </a:r>
            <a:r>
              <a:rPr lang="ru-RU" sz="1600" dirty="0" smtClean="0"/>
              <a:t>: 034300.62; 050100.62</a:t>
            </a:r>
            <a:r>
              <a:rPr lang="ru-RU" sz="1200" dirty="0" smtClean="0"/>
              <a:t>.  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637" y="179514"/>
            <a:ext cx="6552728" cy="954097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Факультет стандартизации, химии и биотехнологий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2696" y="1043608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/>
              <a:t>Примерный контингент студентов – 514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725144" y="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672" y="1403648"/>
            <a:ext cx="6157775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33056" y="7452320"/>
            <a:ext cx="264018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88640" y="8100392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Реализуемые ООП по ГОС ВПО</a:t>
            </a:r>
            <a:r>
              <a:rPr lang="ru-RU" sz="1200" dirty="0" smtClean="0"/>
              <a:t>: 240100.62; 240403.65; 260100.62; 260501.65; 260303.65; 260301.65; 261201.65; 280101.65; 200500.62; 200503.65; 190603.65; </a:t>
            </a:r>
          </a:p>
          <a:p>
            <a:r>
              <a:rPr lang="ru-RU" sz="1200" b="1" dirty="0" smtClean="0"/>
              <a:t>Реализуемые </a:t>
            </a:r>
            <a:r>
              <a:rPr lang="ru-RU" sz="1200" b="1" dirty="0" smtClean="0"/>
              <a:t>ООП по ФГОС ВПО</a:t>
            </a:r>
            <a:r>
              <a:rPr lang="ru-RU" sz="1200" dirty="0" smtClean="0"/>
              <a:t>: 240100.62; 260100.62; 260200.62; 261700.62; 280700.62; 280100.62; 221700.62; 221700.68; 190600.62; 050100.62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277" y="0"/>
            <a:ext cx="6552728" cy="523210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Институт истории и филологии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8720" y="467550"/>
            <a:ext cx="5256583" cy="646321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b="1" i="1" dirty="0" smtClean="0"/>
              <a:t>Примерный контингент студентов – 1021</a:t>
            </a:r>
            <a:endParaRPr lang="ru-RU" dirty="0" smtClean="0"/>
          </a:p>
          <a:p>
            <a:pPr algn="ctr"/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99593"/>
            <a:ext cx="6858000" cy="6624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201816" y="75557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2656" y="7218608"/>
            <a:ext cx="1872208" cy="30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88640" y="7596336"/>
            <a:ext cx="64087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Реализуемые ООП по ГОС ВПО: </a:t>
            </a:r>
            <a:r>
              <a:rPr lang="ru-RU" sz="1200" dirty="0" smtClean="0"/>
              <a:t>100103.65; 031202.65; 031301.65; 030401.65; 032001.65; 031001.65; 030601.65; 031201.65; 031202.65; 031401.65; 032401.65; 030400.62; 034000.62; 030100.62; 032300.62; 031100.62;  031001.62; 033000.62; 030600.62; 031000.62;  040300.62; 040200.62; 040201.65; 050301.65. </a:t>
            </a:r>
          </a:p>
          <a:p>
            <a:r>
              <a:rPr lang="ru-RU" sz="1200" b="1" dirty="0" smtClean="0"/>
              <a:t>Реализуемые ООП по ФГОС ВПО: </a:t>
            </a:r>
            <a:r>
              <a:rPr lang="ru-RU" sz="1200" dirty="0" smtClean="0"/>
              <a:t>100100.62; 100400.62; 035700.62; 035701.65; 034700.62; 030600.62; 034000.62; 035700.62; 032700.62; 031300.62; 032700.68; 030600.68; 031000.62;  031600.62; 040100.62;  050100.62;  050100.68.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8645" y="251520"/>
            <a:ext cx="6552728" cy="523210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Институт педагогики и психологии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6712" y="755582"/>
            <a:ext cx="5400600" cy="646321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b="1" i="1" dirty="0" smtClean="0"/>
              <a:t>Примерный контингент студентов – 1362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013176" y="17951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696" y="1115616"/>
            <a:ext cx="5498266" cy="6552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0648" y="7224889"/>
            <a:ext cx="1872208" cy="393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88640" y="8028384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Реализуемые ООП по ГОС ВПО: </a:t>
            </a:r>
            <a:r>
              <a:rPr lang="ru-RU" sz="1200" dirty="0" smtClean="0"/>
              <a:t>030301.65; 030300.62; 040101.65; 040100.62; 050708.65; 050715.65; 050703.65; 050700.62; 050706.65; 050711.65. </a:t>
            </a:r>
          </a:p>
          <a:p>
            <a:r>
              <a:rPr lang="ru-RU" sz="1200" b="1" dirty="0" smtClean="0"/>
              <a:t>Реализуемые </a:t>
            </a:r>
            <a:r>
              <a:rPr lang="ru-RU" sz="1200" b="1" dirty="0" smtClean="0"/>
              <a:t>ООП по ФГОС ВПО</a:t>
            </a:r>
            <a:r>
              <a:rPr lang="ru-RU" sz="1200" dirty="0" smtClean="0"/>
              <a:t>: 030301.65; 030300.62; 040400.62; 040400.68; 050407.65; 050100.62; 050400.62;  050100.68 .  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256" y="179518"/>
            <a:ext cx="6696744" cy="954097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Институт энергетики, автоматики и информационных технологий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8640" y="827584"/>
            <a:ext cx="6669360" cy="923320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pPr algn="ctr"/>
            <a:r>
              <a:rPr lang="ru-RU" b="1" i="1" dirty="0" smtClean="0"/>
              <a:t>Примерный контингент студентов – 1483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869160" y="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47664"/>
            <a:ext cx="6858000" cy="7596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5064" y="8505882"/>
            <a:ext cx="2088232" cy="439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005064" y="1979712"/>
            <a:ext cx="27363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Реализуемые ООП по ГОС ВПО: </a:t>
            </a:r>
            <a:r>
              <a:rPr lang="ru-RU" sz="1200" dirty="0" smtClean="0"/>
              <a:t>220200.62; 220301.65; 080801.65; 220401.65; 200500.62; 200503.65;  210100.62; 210106.65; 230100.62; 230105.65; 080800.62; 140100.62; 140104.65; 140200.62; 140211.65; 140600.62; 140604.65; </a:t>
            </a:r>
          </a:p>
          <a:p>
            <a:endParaRPr lang="ru-RU" sz="1200" dirty="0" smtClean="0"/>
          </a:p>
          <a:p>
            <a:r>
              <a:rPr lang="ru-RU" sz="1200" b="1" dirty="0" smtClean="0"/>
              <a:t>Реализуемые ООП по ФГОС ВПО: </a:t>
            </a:r>
            <a:r>
              <a:rPr lang="ru-RU" sz="1200" dirty="0" smtClean="0"/>
              <a:t>220400.62; 221000.62; 221700.62; 220400.68; 221000.68; 221700.68; 230100.62; 230100.68; 230700.62; 210100.62; 210100.68; 140100.62; 140400.62; 140100.68; 140400.68; 090303.65; 050100.62; 050100.68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637" y="179514"/>
            <a:ext cx="6552728" cy="523210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Институт экономики и управления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0693" y="611567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/>
              <a:t>Примерный контингент студентов – 1299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869160" y="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909638"/>
            <a:ext cx="6858000" cy="625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65104" y="7164288"/>
            <a:ext cx="2288133" cy="481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88640" y="7884368"/>
            <a:ext cx="64087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Реализуемые</a:t>
            </a:r>
            <a:r>
              <a:rPr lang="ru-RU" sz="1200" dirty="0" smtClean="0"/>
              <a:t> </a:t>
            </a:r>
            <a:r>
              <a:rPr lang="ru-RU" sz="1200" b="1" dirty="0" smtClean="0"/>
              <a:t>ООП по ГОС ВПО</a:t>
            </a:r>
            <a:r>
              <a:rPr lang="ru-RU" sz="1200" dirty="0" smtClean="0"/>
              <a:t>: 080100.62; 080500.62; 080700.62; 030501.65; 080107.65; 080105.65; 080109.65; 080116.65; 080601.65;  080111.65; 080502.65;  080505.65; 080504.65; 080507.65;  080300.62; 080301.65; 050202.65; </a:t>
            </a:r>
          </a:p>
          <a:p>
            <a:r>
              <a:rPr lang="ru-RU" sz="1200" b="1" dirty="0" smtClean="0"/>
              <a:t>Реализуемые </a:t>
            </a:r>
            <a:r>
              <a:rPr lang="ru-RU" sz="1200" b="1" dirty="0" smtClean="0"/>
              <a:t>ООП по ФГОС ВПО</a:t>
            </a:r>
            <a:r>
              <a:rPr lang="ru-RU" sz="1200" dirty="0" smtClean="0"/>
              <a:t>: 050400.62; 080100.62; 080200.62; 080400.62; 080500.62; 081100.62;  100700.62; 050100.62; 080100.68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333</TotalTime>
  <Words>780</Words>
  <Application>Microsoft Office PowerPoint</Application>
  <PresentationFormat>Экран (4:3)</PresentationFormat>
  <Paragraphs>91</Paragraphs>
  <Slides>13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Справедливость</vt:lpstr>
      <vt:lpstr>МАГНИТОГОРСКИЙ ГОСУДАРСТВЕННЫЙ ТЕХНИЧЕСКИЙ УНИВЕРСИТЕТ  ИМ. Г.И. НОСОВА</vt:lpstr>
      <vt:lpstr>Перечень факультетов/институтов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o.nazarova</cp:lastModifiedBy>
  <cp:revision>63</cp:revision>
  <dcterms:modified xsi:type="dcterms:W3CDTF">2013-04-29T07:08:15Z</dcterms:modified>
</cp:coreProperties>
</file>