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1"/>
  </p:notesMasterIdLst>
  <p:sldIdLst>
    <p:sldId id="263" r:id="rId2"/>
    <p:sldId id="273" r:id="rId3"/>
    <p:sldId id="274" r:id="rId4"/>
    <p:sldId id="272" r:id="rId5"/>
    <p:sldId id="269" r:id="rId6"/>
    <p:sldId id="271" r:id="rId7"/>
    <p:sldId id="268" r:id="rId8"/>
    <p:sldId id="264" r:id="rId9"/>
    <p:sldId id="270" r:id="rId10"/>
  </p:sldIdLst>
  <p:sldSz cx="9144000" cy="5143500" type="screen16x9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6355A"/>
    <a:srgbClr val="3E4BAC"/>
    <a:srgbClr val="364196"/>
    <a:srgbClr val="323C8D"/>
    <a:srgbClr val="621BE3"/>
    <a:srgbClr val="17385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>
        <p:scale>
          <a:sx n="140" d="100"/>
          <a:sy n="140" d="100"/>
        </p:scale>
        <p:origin x="-720" y="-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7845486915095243"/>
          <c:y val="8.1047911887785901E-2"/>
          <c:w val="0.75444065070877786"/>
          <c:h val="0.78589143689916896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323C8D"/>
            </a:solidFill>
            <a:ln w="38100" cap="flat" cmpd="sng" algn="ctr">
              <a:solidFill>
                <a:schemeClr val="accent4"/>
              </a:solidFill>
              <a:prstDash val="solid"/>
            </a:ln>
            <a:effectLst/>
          </c:spPr>
          <c:dLbls>
            <c:txPr>
              <a:bodyPr/>
              <a:lstStyle/>
              <a:p>
                <a:pPr>
                  <a:defRPr sz="1600" b="0" baseline="0">
                    <a:solidFill>
                      <a:srgbClr val="16355A"/>
                    </a:solidFill>
                    <a:latin typeface="Century Gothic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Лист1!$A$8:$A$14</c:f>
              <c:numCache>
                <c:formatCode>General</c:formatCod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</c:numCache>
            </c:numRef>
          </c:cat>
          <c:val>
            <c:numRef>
              <c:f>Лист1!$B$8:$B$14</c:f>
              <c:numCache>
                <c:formatCode>General</c:formatCode>
                <c:ptCount val="7"/>
                <c:pt idx="0">
                  <c:v>9</c:v>
                </c:pt>
                <c:pt idx="1">
                  <c:v>10.9</c:v>
                </c:pt>
                <c:pt idx="2">
                  <c:v>12.4</c:v>
                </c:pt>
                <c:pt idx="3">
                  <c:v>16.8</c:v>
                </c:pt>
                <c:pt idx="4">
                  <c:v>19.600000000000001</c:v>
                </c:pt>
                <c:pt idx="5">
                  <c:v>19.8</c:v>
                </c:pt>
                <c:pt idx="6">
                  <c:v>20.100000000000001</c:v>
                </c:pt>
              </c:numCache>
            </c:numRef>
          </c:val>
        </c:ser>
        <c:gapWidth val="6"/>
        <c:overlap val="40"/>
        <c:axId val="76821632"/>
        <c:axId val="76823168"/>
      </c:barChart>
      <c:catAx>
        <c:axId val="768216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>
                <a:solidFill>
                  <a:srgbClr val="16355A"/>
                </a:solidFill>
                <a:latin typeface="Century Gothic" pitchFamily="34" charset="0"/>
              </a:defRPr>
            </a:pPr>
            <a:endParaRPr lang="ru-RU"/>
          </a:p>
        </c:txPr>
        <c:crossAx val="76823168"/>
        <c:crosses val="autoZero"/>
        <c:auto val="1"/>
        <c:lblAlgn val="ctr"/>
        <c:lblOffset val="100"/>
      </c:catAx>
      <c:valAx>
        <c:axId val="7682316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 algn="just" defTabSz="914400" rtl="0" eaLnBrk="1" latinLnBrk="0" hangingPunct="1">
                  <a:spcBef>
                    <a:spcPct val="0"/>
                  </a:spcBef>
                  <a:buNone/>
                  <a:defRPr lang="ru-RU" sz="1200" b="1" kern="1200" dirty="0">
                    <a:solidFill>
                      <a:schemeClr val="tx2">
                        <a:lumMod val="75000"/>
                      </a:schemeClr>
                    </a:solidFill>
                    <a:effectLst/>
                    <a:latin typeface="Century Gothic" panose="020B0502020202020204" pitchFamily="34" charset="0"/>
                    <a:ea typeface="+mj-ea"/>
                    <a:cs typeface="+mj-cs"/>
                  </a:defRPr>
                </a:pPr>
                <a:r>
                  <a:rPr lang="ru-RU" sz="1100" b="1" kern="1200" dirty="0">
                    <a:solidFill>
                      <a:schemeClr val="tx2">
                        <a:lumMod val="75000"/>
                      </a:schemeClr>
                    </a:solidFill>
                    <a:effectLst/>
                    <a:latin typeface="Century Gothic" panose="020B0502020202020204" pitchFamily="34" charset="0"/>
                    <a:ea typeface="+mj-ea"/>
                    <a:cs typeface="+mj-cs"/>
                  </a:rPr>
                  <a:t>Спрос на услуги технологического инжиниринга в области производства материалов</a:t>
                </a:r>
                <a:r>
                  <a:rPr lang="ru-RU" sz="1100" b="1" kern="1200" dirty="0" smtClean="0">
                    <a:solidFill>
                      <a:schemeClr val="tx2">
                        <a:lumMod val="75000"/>
                      </a:schemeClr>
                    </a:solidFill>
                    <a:effectLst/>
                    <a:latin typeface="Century Gothic" panose="020B0502020202020204" pitchFamily="34" charset="0"/>
                    <a:ea typeface="+mj-ea"/>
                    <a:cs typeface="+mj-cs"/>
                  </a:rPr>
                  <a:t>, млрд</a:t>
                </a:r>
                <a:r>
                  <a:rPr lang="ru-RU" sz="1100" b="1" kern="1200" dirty="0">
                    <a:solidFill>
                      <a:schemeClr val="tx2">
                        <a:lumMod val="75000"/>
                      </a:schemeClr>
                    </a:solidFill>
                    <a:effectLst/>
                    <a:latin typeface="Century Gothic" panose="020B0502020202020204" pitchFamily="34" charset="0"/>
                    <a:ea typeface="+mj-ea"/>
                    <a:cs typeface="+mj-cs"/>
                  </a:rPr>
                  <a:t>. руб.</a:t>
                </a:r>
              </a:p>
            </c:rich>
          </c:tx>
          <c:layout>
            <c:manualLayout>
              <c:xMode val="edge"/>
              <c:yMode val="edge"/>
              <c:x val="2.4708750732866866E-2"/>
              <c:y val="8.4265147009809499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76821632"/>
        <c:crosses val="autoZero"/>
        <c:crossBetween val="between"/>
      </c:valAx>
    </c:plotArea>
    <c:plotVisOnly val="1"/>
    <c:dispBlanksAs val="gap"/>
  </c:chart>
  <c:spPr>
    <a:ln>
      <a:noFill/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87AC35-2F12-4E63-9F7B-367D63085B41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2C1CE2-490F-41FC-860A-D9A9A27EAC52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17385F"/>
              </a:solidFill>
              <a:latin typeface="Century Gothic" panose="020B0502020202020204" pitchFamily="34" charset="0"/>
            </a:rPr>
            <a:t>КОМПЬЮТЕРНЫЙ ИНЖИНИРИНГ</a:t>
          </a:r>
          <a:endParaRPr lang="ru-RU" sz="1200" b="1" dirty="0">
            <a:solidFill>
              <a:srgbClr val="17385F"/>
            </a:solidFill>
            <a:latin typeface="Century Gothic" panose="020B0502020202020204" pitchFamily="34" charset="0"/>
          </a:endParaRPr>
        </a:p>
      </dgm:t>
    </dgm:pt>
    <dgm:pt modelId="{6B743775-D930-4A6D-AC9A-A53092CB49B1}" type="parTrans" cxnId="{A6216F2C-5B12-40C4-A8B0-4EF6D2398864}">
      <dgm:prSet/>
      <dgm:spPr/>
      <dgm:t>
        <a:bodyPr/>
        <a:lstStyle/>
        <a:p>
          <a:endParaRPr lang="ru-RU"/>
        </a:p>
      </dgm:t>
    </dgm:pt>
    <dgm:pt modelId="{A5CA2976-9A58-431A-92EC-F9BB3A8057D7}" type="sibTrans" cxnId="{A6216F2C-5B12-40C4-A8B0-4EF6D2398864}">
      <dgm:prSet/>
      <dgm:spPr/>
      <dgm:t>
        <a:bodyPr/>
        <a:lstStyle/>
        <a:p>
          <a:endParaRPr lang="ru-RU"/>
        </a:p>
      </dgm:t>
    </dgm:pt>
    <dgm:pt modelId="{636F7632-88A6-4CC8-AF26-677FCA9135A4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17385F"/>
              </a:solidFill>
              <a:latin typeface="Century Gothic" panose="020B0502020202020204" pitchFamily="34" charset="0"/>
            </a:rPr>
            <a:t>МАШИНОСТРОЕНИЕ ДЛЯ ПИЩЕВОЙ И ПЕРЕРАБАТЫВАЮЩЕЙ ПРОМЫШЛЕННОСТИ</a:t>
          </a:r>
          <a:endParaRPr lang="ru-RU" sz="1200" b="1" dirty="0">
            <a:solidFill>
              <a:srgbClr val="17385F"/>
            </a:solidFill>
            <a:latin typeface="Century Gothic" panose="020B0502020202020204" pitchFamily="34" charset="0"/>
          </a:endParaRPr>
        </a:p>
      </dgm:t>
    </dgm:pt>
    <dgm:pt modelId="{9831FD9B-6C26-4C52-A1C4-9C93AD343A60}" type="parTrans" cxnId="{D08ACC8E-29BE-4D39-8418-05934320A97B}">
      <dgm:prSet/>
      <dgm:spPr/>
      <dgm:t>
        <a:bodyPr/>
        <a:lstStyle/>
        <a:p>
          <a:endParaRPr lang="ru-RU"/>
        </a:p>
      </dgm:t>
    </dgm:pt>
    <dgm:pt modelId="{8DB3C0B5-A4C3-46BB-97E5-8CDCCFE6B6F7}" type="sibTrans" cxnId="{D08ACC8E-29BE-4D39-8418-05934320A97B}">
      <dgm:prSet/>
      <dgm:spPr/>
      <dgm:t>
        <a:bodyPr/>
        <a:lstStyle/>
        <a:p>
          <a:endParaRPr lang="ru-RU"/>
        </a:p>
      </dgm:t>
    </dgm:pt>
    <dgm:pt modelId="{453B2ACB-87A2-40FB-9C96-E07FF3543820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17385F"/>
              </a:solidFill>
              <a:latin typeface="Century Gothic" panose="020B0502020202020204" pitchFamily="34" charset="0"/>
            </a:rPr>
            <a:t>РОБОТОСТРОЕНИЕ</a:t>
          </a:r>
          <a:endParaRPr lang="ru-RU" sz="1200" b="1" dirty="0">
            <a:solidFill>
              <a:srgbClr val="17385F"/>
            </a:solidFill>
            <a:latin typeface="Century Gothic" panose="020B0502020202020204" pitchFamily="34" charset="0"/>
          </a:endParaRPr>
        </a:p>
      </dgm:t>
    </dgm:pt>
    <dgm:pt modelId="{462843D5-BDE6-4D4A-844A-A38D7388D6E0}" type="parTrans" cxnId="{9AFC6BBC-AF6A-4D4B-B6FD-BF55BDE38681}">
      <dgm:prSet/>
      <dgm:spPr/>
      <dgm:t>
        <a:bodyPr/>
        <a:lstStyle/>
        <a:p>
          <a:endParaRPr lang="ru-RU"/>
        </a:p>
      </dgm:t>
    </dgm:pt>
    <dgm:pt modelId="{5BAEDBD0-6077-4253-9756-3E1BFA50B5E8}" type="sibTrans" cxnId="{9AFC6BBC-AF6A-4D4B-B6FD-BF55BDE38681}">
      <dgm:prSet/>
      <dgm:spPr/>
      <dgm:t>
        <a:bodyPr/>
        <a:lstStyle/>
        <a:p>
          <a:endParaRPr lang="ru-RU"/>
        </a:p>
      </dgm:t>
    </dgm:pt>
    <dgm:pt modelId="{3186AA9E-F648-4117-B0D4-1D383401B9DA}" type="pres">
      <dgm:prSet presAssocID="{EB87AC35-2F12-4E63-9F7B-367D63085B4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14E9A5-592A-4C45-9F39-3474F3E512EA}" type="pres">
      <dgm:prSet presAssocID="{D72C1CE2-490F-41FC-860A-D9A9A27EAC52}" presName="Name5" presStyleLbl="vennNode1" presStyleIdx="0" presStyleCnt="3" custScaleX="248352" custLinFactX="-5033" custLinFactNeighborX="-100000" custLinFactNeighborY="-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6BABA-86BF-4A62-802D-E12D062EDE8B}" type="pres">
      <dgm:prSet presAssocID="{A5CA2976-9A58-431A-92EC-F9BB3A8057D7}" presName="space" presStyleCnt="0"/>
      <dgm:spPr/>
    </dgm:pt>
    <dgm:pt modelId="{4A7D5FFC-28E0-4DE4-A3F7-2AB5133040E7}" type="pres">
      <dgm:prSet presAssocID="{636F7632-88A6-4CC8-AF26-677FCA9135A4}" presName="Name5" presStyleLbl="vennNode1" presStyleIdx="1" presStyleCnt="3" custScaleX="291738" custLinFactNeighborX="82651" custLinFactNeighborY="-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5D1C1-397C-4E02-8EB9-B0E901387AA0}" type="pres">
      <dgm:prSet presAssocID="{8DB3C0B5-A4C3-46BB-97E5-8CDCCFE6B6F7}" presName="space" presStyleCnt="0"/>
      <dgm:spPr/>
    </dgm:pt>
    <dgm:pt modelId="{28A3F8E4-BF77-4D30-9D6A-0543FE1912F1}" type="pres">
      <dgm:prSet presAssocID="{453B2ACB-87A2-40FB-9C96-E07FF3543820}" presName="Name5" presStyleLbl="vennNode1" presStyleIdx="2" presStyleCnt="3" custScaleX="256406" custLinFactX="25126" custLinFactNeighborX="100000" custLinFactNeighborY="-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BBDF45-5178-4A4C-B917-0C338F539C80}" type="presOf" srcId="{EB87AC35-2F12-4E63-9F7B-367D63085B41}" destId="{3186AA9E-F648-4117-B0D4-1D383401B9DA}" srcOrd="0" destOrd="0" presId="urn:microsoft.com/office/officeart/2005/8/layout/venn3"/>
    <dgm:cxn modelId="{5C9DFD3F-609A-4429-93CC-3043FB125DCA}" type="presOf" srcId="{D72C1CE2-490F-41FC-860A-D9A9A27EAC52}" destId="{2A14E9A5-592A-4C45-9F39-3474F3E512EA}" srcOrd="0" destOrd="0" presId="urn:microsoft.com/office/officeart/2005/8/layout/venn3"/>
    <dgm:cxn modelId="{A6216F2C-5B12-40C4-A8B0-4EF6D2398864}" srcId="{EB87AC35-2F12-4E63-9F7B-367D63085B41}" destId="{D72C1CE2-490F-41FC-860A-D9A9A27EAC52}" srcOrd="0" destOrd="0" parTransId="{6B743775-D930-4A6D-AC9A-A53092CB49B1}" sibTransId="{A5CA2976-9A58-431A-92EC-F9BB3A8057D7}"/>
    <dgm:cxn modelId="{10285584-3224-450D-A7FB-B57CA86018ED}" type="presOf" srcId="{453B2ACB-87A2-40FB-9C96-E07FF3543820}" destId="{28A3F8E4-BF77-4D30-9D6A-0543FE1912F1}" srcOrd="0" destOrd="0" presId="urn:microsoft.com/office/officeart/2005/8/layout/venn3"/>
    <dgm:cxn modelId="{9AFC6BBC-AF6A-4D4B-B6FD-BF55BDE38681}" srcId="{EB87AC35-2F12-4E63-9F7B-367D63085B41}" destId="{453B2ACB-87A2-40FB-9C96-E07FF3543820}" srcOrd="2" destOrd="0" parTransId="{462843D5-BDE6-4D4A-844A-A38D7388D6E0}" sibTransId="{5BAEDBD0-6077-4253-9756-3E1BFA50B5E8}"/>
    <dgm:cxn modelId="{48819AC4-9380-4C1F-B194-93A743218F77}" type="presOf" srcId="{636F7632-88A6-4CC8-AF26-677FCA9135A4}" destId="{4A7D5FFC-28E0-4DE4-A3F7-2AB5133040E7}" srcOrd="0" destOrd="0" presId="urn:microsoft.com/office/officeart/2005/8/layout/venn3"/>
    <dgm:cxn modelId="{D08ACC8E-29BE-4D39-8418-05934320A97B}" srcId="{EB87AC35-2F12-4E63-9F7B-367D63085B41}" destId="{636F7632-88A6-4CC8-AF26-677FCA9135A4}" srcOrd="1" destOrd="0" parTransId="{9831FD9B-6C26-4C52-A1C4-9C93AD343A60}" sibTransId="{8DB3C0B5-A4C3-46BB-97E5-8CDCCFE6B6F7}"/>
    <dgm:cxn modelId="{006CFA94-1844-4B9A-9466-D86FBEE56306}" type="presParOf" srcId="{3186AA9E-F648-4117-B0D4-1D383401B9DA}" destId="{2A14E9A5-592A-4C45-9F39-3474F3E512EA}" srcOrd="0" destOrd="0" presId="urn:microsoft.com/office/officeart/2005/8/layout/venn3"/>
    <dgm:cxn modelId="{8E21F9EA-3F53-41A6-BF98-6B9D0997A74C}" type="presParOf" srcId="{3186AA9E-F648-4117-B0D4-1D383401B9DA}" destId="{0E66BABA-86BF-4A62-802D-E12D062EDE8B}" srcOrd="1" destOrd="0" presId="urn:microsoft.com/office/officeart/2005/8/layout/venn3"/>
    <dgm:cxn modelId="{EF402939-5737-41E6-BD69-23D10D8D1D41}" type="presParOf" srcId="{3186AA9E-F648-4117-B0D4-1D383401B9DA}" destId="{4A7D5FFC-28E0-4DE4-A3F7-2AB5133040E7}" srcOrd="2" destOrd="0" presId="urn:microsoft.com/office/officeart/2005/8/layout/venn3"/>
    <dgm:cxn modelId="{97E93B8F-972E-4E1B-A88C-AC58000C6A99}" type="presParOf" srcId="{3186AA9E-F648-4117-B0D4-1D383401B9DA}" destId="{83B5D1C1-397C-4E02-8EB9-B0E901387AA0}" srcOrd="3" destOrd="0" presId="urn:microsoft.com/office/officeart/2005/8/layout/venn3"/>
    <dgm:cxn modelId="{D85009BC-6D71-453E-B788-321008644DC1}" type="presParOf" srcId="{3186AA9E-F648-4117-B0D4-1D383401B9DA}" destId="{28A3F8E4-BF77-4D30-9D6A-0543FE1912F1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423BE6-BE2D-464C-BDC5-EAC2E392FB53}" type="doc">
      <dgm:prSet loTypeId="urn:microsoft.com/office/officeart/2005/8/layout/cycle4#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4FF3B6-FF8F-4824-8DD2-DC9ACD7E1CD2}" type="pres">
      <dgm:prSet presAssocID="{EF423BE6-BE2D-464C-BDC5-EAC2E392FB53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603DF3FF-F6DE-4EF8-A0C4-E1C7D8B961DE}" type="presOf" srcId="{EF423BE6-BE2D-464C-BDC5-EAC2E392FB53}" destId="{804FF3B6-FF8F-4824-8DD2-DC9ACD7E1CD2}" srcOrd="0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DC4139-4064-4CFB-B9D8-AE933338B597}" type="doc">
      <dgm:prSet loTypeId="urn:microsoft.com/office/officeart/2005/8/layout/radial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0DB1E2-A7C1-47B1-B2D9-A9982D4C9975}">
      <dgm:prSet phldrT="[Текст]" custT="1"/>
      <dgm:spPr>
        <a:solidFill>
          <a:srgbClr val="3E4BAC"/>
        </a:solidFill>
      </dgm:spPr>
      <dgm:t>
        <a:bodyPr lIns="0" tIns="0" rIns="0" bIns="0"/>
        <a:lstStyle/>
        <a:p>
          <a:pPr marL="0" indent="0"/>
          <a:r>
            <a:rPr lang="ru-RU" sz="1000" b="1" dirty="0" smtClean="0">
              <a:latin typeface="Century Gothic" pitchFamily="34" charset="0"/>
            </a:rPr>
            <a:t>Инжиниринговые работы и услуги</a:t>
          </a:r>
          <a:endParaRPr lang="ru-RU" sz="1000" b="1" dirty="0">
            <a:latin typeface="Century Gothic" pitchFamily="34" charset="0"/>
          </a:endParaRPr>
        </a:p>
      </dgm:t>
    </dgm:pt>
    <dgm:pt modelId="{FB23E763-378C-40E8-BAE8-259BD394B103}" type="parTrans" cxnId="{6704AFE3-812F-4E01-A836-9A8C5F0D26EC}">
      <dgm:prSet/>
      <dgm:spPr/>
      <dgm:t>
        <a:bodyPr/>
        <a:lstStyle/>
        <a:p>
          <a:endParaRPr lang="ru-RU"/>
        </a:p>
      </dgm:t>
    </dgm:pt>
    <dgm:pt modelId="{417B3B6F-C684-4AF8-B703-6074E83816D6}" type="sibTrans" cxnId="{6704AFE3-812F-4E01-A836-9A8C5F0D26EC}">
      <dgm:prSet/>
      <dgm:spPr/>
      <dgm:t>
        <a:bodyPr/>
        <a:lstStyle/>
        <a:p>
          <a:endParaRPr lang="ru-RU"/>
        </a:p>
      </dgm:t>
    </dgm:pt>
    <dgm:pt modelId="{BE953FFB-809A-4645-9F9F-9C8EFCFBE8A8}">
      <dgm:prSet custT="1"/>
      <dgm:spPr>
        <a:ln>
          <a:solidFill>
            <a:srgbClr val="364196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smtClean="0">
              <a:latin typeface="Century Gothic" pitchFamily="34" charset="0"/>
            </a:rPr>
            <a:t>ЗАО</a:t>
          </a:r>
          <a:r>
            <a:rPr lang="ru-RU" sz="1400" b="1" baseline="0" dirty="0" smtClean="0">
              <a:latin typeface="Century Gothic" pitchFamily="34" charset="0"/>
            </a:rPr>
            <a:t> «КЗПВ»</a:t>
          </a:r>
        </a:p>
        <a:p>
          <a:pPr>
            <a:spcAft>
              <a:spcPct val="35000"/>
            </a:spcAft>
          </a:pPr>
          <a:r>
            <a:rPr lang="ru-RU" sz="1200" dirty="0" smtClean="0"/>
            <a:t>г. Кушва</a:t>
          </a:r>
          <a:endParaRPr lang="ru-RU" sz="1200" b="1" dirty="0">
            <a:latin typeface="Century Gothic" pitchFamily="34" charset="0"/>
          </a:endParaRPr>
        </a:p>
      </dgm:t>
    </dgm:pt>
    <dgm:pt modelId="{D3C04DE8-2F52-47BF-BEAA-5864ECDB9E1E}" type="parTrans" cxnId="{F5356850-FCA5-4800-AF3B-B47F39BF708D}">
      <dgm:prSet/>
      <dgm:spPr/>
      <dgm:t>
        <a:bodyPr/>
        <a:lstStyle/>
        <a:p>
          <a:endParaRPr lang="ru-RU"/>
        </a:p>
      </dgm:t>
    </dgm:pt>
    <dgm:pt modelId="{561E6508-E76C-4604-ABB0-14A1E5C5E370}" type="sibTrans" cxnId="{F5356850-FCA5-4800-AF3B-B47F39BF708D}">
      <dgm:prSet/>
      <dgm:spPr/>
      <dgm:t>
        <a:bodyPr/>
        <a:lstStyle/>
        <a:p>
          <a:endParaRPr lang="ru-RU"/>
        </a:p>
      </dgm:t>
    </dgm:pt>
    <dgm:pt modelId="{654B7E1D-F8A1-4D60-8229-7D300C17F5BC}">
      <dgm:prSet custT="1"/>
      <dgm:spPr>
        <a:ln>
          <a:solidFill>
            <a:srgbClr val="364196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300" b="1" i="0" dirty="0" smtClean="0">
              <a:latin typeface="Century Gothic" pitchFamily="34" charset="0"/>
            </a:rPr>
            <a:t>ООО</a:t>
          </a:r>
          <a:r>
            <a:rPr lang="ru-RU" sz="1300" b="1" i="0" baseline="0" dirty="0" smtClean="0">
              <a:latin typeface="Century Gothic" pitchFamily="34" charset="0"/>
            </a:rPr>
            <a:t> «НТПФ «Эталон»</a:t>
          </a:r>
        </a:p>
        <a:p>
          <a:pPr>
            <a:spcAft>
              <a:spcPts val="0"/>
            </a:spcAft>
          </a:pPr>
          <a:r>
            <a:rPr lang="ru-RU" sz="900" b="1" i="0" baseline="0" dirty="0" smtClean="0">
              <a:latin typeface="Century Gothic" pitchFamily="34" charset="0"/>
            </a:rPr>
            <a:t>г. Магнитогорск</a:t>
          </a:r>
          <a:endParaRPr lang="ru-RU" sz="900" b="1" i="0" dirty="0">
            <a:latin typeface="Century Gothic" pitchFamily="34" charset="0"/>
          </a:endParaRPr>
        </a:p>
      </dgm:t>
    </dgm:pt>
    <dgm:pt modelId="{05B59C3E-92FA-4F2C-86E7-DA0C0E6C0906}" type="parTrans" cxnId="{41E7D52D-0E7E-4EAA-B3CE-42D0FB908153}">
      <dgm:prSet/>
      <dgm:spPr/>
      <dgm:t>
        <a:bodyPr/>
        <a:lstStyle/>
        <a:p>
          <a:endParaRPr lang="ru-RU"/>
        </a:p>
      </dgm:t>
    </dgm:pt>
    <dgm:pt modelId="{BFD03AC4-88D7-440A-BCAE-286CC09EA66B}" type="sibTrans" cxnId="{41E7D52D-0E7E-4EAA-B3CE-42D0FB908153}">
      <dgm:prSet/>
      <dgm:spPr/>
      <dgm:t>
        <a:bodyPr/>
        <a:lstStyle/>
        <a:p>
          <a:endParaRPr lang="ru-RU"/>
        </a:p>
      </dgm:t>
    </dgm:pt>
    <dgm:pt modelId="{13B1A051-2110-40DC-AB47-C60DED7045BB}">
      <dgm:prSet custT="1"/>
      <dgm:spPr>
        <a:ln>
          <a:solidFill>
            <a:srgbClr val="364196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200" b="1" dirty="0" smtClean="0">
              <a:latin typeface="Century Gothic" pitchFamily="34" charset="0"/>
            </a:rPr>
            <a:t>ОАО </a:t>
          </a:r>
        </a:p>
        <a:p>
          <a:pPr>
            <a:spcAft>
              <a:spcPts val="0"/>
            </a:spcAft>
          </a:pPr>
          <a:r>
            <a:rPr lang="ru-RU" sz="1200" b="1" dirty="0" smtClean="0">
              <a:latin typeface="Century Gothic" pitchFamily="34" charset="0"/>
            </a:rPr>
            <a:t>«ММК»</a:t>
          </a:r>
        </a:p>
        <a:p>
          <a:pPr>
            <a:spcAft>
              <a:spcPts val="0"/>
            </a:spcAft>
          </a:pPr>
          <a:r>
            <a:rPr lang="ru-RU" sz="800" b="1" dirty="0" smtClean="0">
              <a:latin typeface="Century Gothic" pitchFamily="34" charset="0"/>
            </a:rPr>
            <a:t>г. Магнитогорск</a:t>
          </a:r>
          <a:endParaRPr lang="ru-RU" sz="800" b="1" dirty="0">
            <a:latin typeface="Century Gothic" pitchFamily="34" charset="0"/>
          </a:endParaRPr>
        </a:p>
      </dgm:t>
    </dgm:pt>
    <dgm:pt modelId="{DEBF79A8-86BE-43E6-95B1-2748A651543A}" type="parTrans" cxnId="{839118CF-E18F-4DFC-854C-C3EF1AF42EF5}">
      <dgm:prSet/>
      <dgm:spPr/>
      <dgm:t>
        <a:bodyPr/>
        <a:lstStyle/>
        <a:p>
          <a:endParaRPr lang="ru-RU"/>
        </a:p>
      </dgm:t>
    </dgm:pt>
    <dgm:pt modelId="{1198FAA3-75BA-441D-8E3F-B803FA0A7CA7}" type="sibTrans" cxnId="{839118CF-E18F-4DFC-854C-C3EF1AF42EF5}">
      <dgm:prSet/>
      <dgm:spPr/>
      <dgm:t>
        <a:bodyPr/>
        <a:lstStyle/>
        <a:p>
          <a:endParaRPr lang="ru-RU"/>
        </a:p>
      </dgm:t>
    </dgm:pt>
    <dgm:pt modelId="{DFA51AD9-0AE0-467D-8E32-F175C047FD4B}">
      <dgm:prSet custT="1"/>
      <dgm:spPr>
        <a:ln>
          <a:solidFill>
            <a:srgbClr val="364196"/>
          </a:solidFill>
        </a:ln>
      </dgm:spPr>
      <dgm:t>
        <a:bodyPr/>
        <a:lstStyle/>
        <a:p>
          <a:r>
            <a:rPr lang="ru-RU" sz="950" b="1" dirty="0" smtClean="0">
              <a:latin typeface="Century Gothic" pitchFamily="34" charset="0"/>
            </a:rPr>
            <a:t>ПАО «НПО «</a:t>
          </a:r>
          <a:r>
            <a:rPr lang="ru-RU" sz="950" b="1" dirty="0" err="1" smtClean="0">
              <a:latin typeface="Century Gothic" pitchFamily="34" charset="0"/>
            </a:rPr>
            <a:t>Андроидная</a:t>
          </a:r>
          <a:r>
            <a:rPr lang="ru-RU" sz="950" b="1" dirty="0" smtClean="0">
              <a:latin typeface="Century Gothic" pitchFamily="34" charset="0"/>
            </a:rPr>
            <a:t> техника»</a:t>
          </a:r>
        </a:p>
        <a:p>
          <a:r>
            <a:rPr lang="ru-RU" sz="800" b="1" dirty="0" smtClean="0">
              <a:latin typeface="Century Gothic" pitchFamily="34" charset="0"/>
            </a:rPr>
            <a:t>г. Магнитогорск</a:t>
          </a:r>
          <a:endParaRPr lang="ru-RU" sz="800" b="1" dirty="0">
            <a:latin typeface="Century Gothic" pitchFamily="34" charset="0"/>
          </a:endParaRPr>
        </a:p>
      </dgm:t>
    </dgm:pt>
    <dgm:pt modelId="{9B905DCD-49E0-4A9B-A9BB-9DEB6B839DFB}" type="parTrans" cxnId="{058F5ED3-9D7D-4648-B51D-2F3E7F6BF0C8}">
      <dgm:prSet/>
      <dgm:spPr/>
      <dgm:t>
        <a:bodyPr/>
        <a:lstStyle/>
        <a:p>
          <a:endParaRPr lang="ru-RU"/>
        </a:p>
      </dgm:t>
    </dgm:pt>
    <dgm:pt modelId="{B2975CA6-1C72-44C9-A295-E5F74D4A5AA5}" type="sibTrans" cxnId="{058F5ED3-9D7D-4648-B51D-2F3E7F6BF0C8}">
      <dgm:prSet/>
      <dgm:spPr/>
      <dgm:t>
        <a:bodyPr/>
        <a:lstStyle/>
        <a:p>
          <a:endParaRPr lang="ru-RU"/>
        </a:p>
      </dgm:t>
    </dgm:pt>
    <dgm:pt modelId="{C8C4B4A3-451A-4604-9FBA-B71816B86C8F}">
      <dgm:prSet custT="1"/>
      <dgm:spPr>
        <a:ln>
          <a:solidFill>
            <a:srgbClr val="364196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200" b="1" dirty="0" smtClean="0">
              <a:latin typeface="Century Gothic" pitchFamily="34" charset="0"/>
            </a:rPr>
            <a:t>ПАО «КАМАЗ»</a:t>
          </a:r>
        </a:p>
        <a:p>
          <a:pPr>
            <a:spcAft>
              <a:spcPct val="35000"/>
            </a:spcAft>
          </a:pPr>
          <a:r>
            <a:rPr lang="ru-RU" sz="900" b="1" dirty="0" smtClean="0">
              <a:latin typeface="Century Gothic" pitchFamily="34" charset="0"/>
            </a:rPr>
            <a:t>г. Набережные Челны</a:t>
          </a:r>
          <a:endParaRPr lang="ru-RU" sz="900" b="1" dirty="0">
            <a:latin typeface="Century Gothic" pitchFamily="34" charset="0"/>
          </a:endParaRPr>
        </a:p>
      </dgm:t>
    </dgm:pt>
    <dgm:pt modelId="{F4F1E57E-273A-4B04-894A-2D012EF855FF}" type="parTrans" cxnId="{B0D03449-BB3A-4F6E-8E0B-EE08684FAC3B}">
      <dgm:prSet/>
      <dgm:spPr/>
      <dgm:t>
        <a:bodyPr/>
        <a:lstStyle/>
        <a:p>
          <a:endParaRPr lang="ru-RU"/>
        </a:p>
      </dgm:t>
    </dgm:pt>
    <dgm:pt modelId="{87BEF2EB-7C8C-4D25-B353-ABA5F4A8952F}" type="sibTrans" cxnId="{B0D03449-BB3A-4F6E-8E0B-EE08684FAC3B}">
      <dgm:prSet/>
      <dgm:spPr/>
      <dgm:t>
        <a:bodyPr/>
        <a:lstStyle/>
        <a:p>
          <a:endParaRPr lang="ru-RU"/>
        </a:p>
      </dgm:t>
    </dgm:pt>
    <dgm:pt modelId="{A6849A9A-D1D7-4016-BEA8-E69041257904}">
      <dgm:prSet custT="1"/>
      <dgm:spPr>
        <a:ln>
          <a:solidFill>
            <a:srgbClr val="364196"/>
          </a:solidFill>
        </a:ln>
      </dgm:spPr>
      <dgm:t>
        <a:bodyPr/>
        <a:lstStyle/>
        <a:p>
          <a:r>
            <a:rPr lang="ru-RU" sz="1300" b="1" dirty="0" smtClean="0">
              <a:latin typeface="Century Gothic" pitchFamily="34" charset="0"/>
            </a:rPr>
            <a:t>ООО</a:t>
          </a:r>
          <a:r>
            <a:rPr lang="ru-RU" sz="1300" b="1" baseline="0" dirty="0" smtClean="0">
              <a:latin typeface="Century Gothic" pitchFamily="34" charset="0"/>
            </a:rPr>
            <a:t> «Канта»</a:t>
          </a:r>
        </a:p>
        <a:p>
          <a:r>
            <a:rPr lang="ru-RU" sz="900" b="1" baseline="0" dirty="0" smtClean="0">
              <a:latin typeface="Century Gothic" pitchFamily="34" charset="0"/>
            </a:rPr>
            <a:t>г. Челябинск</a:t>
          </a:r>
          <a:endParaRPr lang="ru-RU" sz="900" b="1" dirty="0">
            <a:latin typeface="Century Gothic" pitchFamily="34" charset="0"/>
          </a:endParaRPr>
        </a:p>
      </dgm:t>
    </dgm:pt>
    <dgm:pt modelId="{0F793457-C23E-4948-8FF6-517EF7947710}" type="parTrans" cxnId="{2CDC7560-41B0-47D9-81B6-9023481F572B}">
      <dgm:prSet/>
      <dgm:spPr/>
      <dgm:t>
        <a:bodyPr/>
        <a:lstStyle/>
        <a:p>
          <a:endParaRPr lang="ru-RU"/>
        </a:p>
      </dgm:t>
    </dgm:pt>
    <dgm:pt modelId="{AC9BB06F-8884-4F00-A213-04E9D88CC592}" type="sibTrans" cxnId="{2CDC7560-41B0-47D9-81B6-9023481F572B}">
      <dgm:prSet/>
      <dgm:spPr/>
      <dgm:t>
        <a:bodyPr/>
        <a:lstStyle/>
        <a:p>
          <a:endParaRPr lang="ru-RU"/>
        </a:p>
      </dgm:t>
    </dgm:pt>
    <dgm:pt modelId="{E9464D0B-B6FF-4A3B-82F5-A1A002A3D1DC}">
      <dgm:prSet custT="1"/>
      <dgm:spPr>
        <a:ln>
          <a:solidFill>
            <a:srgbClr val="364196"/>
          </a:solidFill>
        </a:ln>
      </dgm:spPr>
      <dgm:t>
        <a:bodyPr/>
        <a:lstStyle/>
        <a:p>
          <a:r>
            <a:rPr lang="ru-RU" sz="1400" b="1" dirty="0" smtClean="0">
              <a:latin typeface="Century Gothic" pitchFamily="34" charset="0"/>
            </a:rPr>
            <a:t>ОАО «БЛМЗ»</a:t>
          </a:r>
        </a:p>
        <a:p>
          <a:r>
            <a:rPr lang="ru-RU" sz="1000" b="1" dirty="0" smtClean="0">
              <a:latin typeface="Century Gothic" pitchFamily="34" charset="0"/>
            </a:rPr>
            <a:t>Г. Баймак</a:t>
          </a:r>
          <a:endParaRPr lang="ru-RU" sz="1000" b="1" dirty="0">
            <a:latin typeface="Century Gothic" pitchFamily="34" charset="0"/>
          </a:endParaRPr>
        </a:p>
      </dgm:t>
    </dgm:pt>
    <dgm:pt modelId="{DA9AA4DE-4CBA-4F08-9F9B-0EF984B5F084}" type="parTrans" cxnId="{290AA69D-36B3-4023-B897-748BB5CB1BDD}">
      <dgm:prSet/>
      <dgm:spPr/>
      <dgm:t>
        <a:bodyPr/>
        <a:lstStyle/>
        <a:p>
          <a:endParaRPr lang="ru-RU"/>
        </a:p>
      </dgm:t>
    </dgm:pt>
    <dgm:pt modelId="{41C8976A-E41B-41A1-A0ED-18D0F408F73E}" type="sibTrans" cxnId="{290AA69D-36B3-4023-B897-748BB5CB1BDD}">
      <dgm:prSet/>
      <dgm:spPr/>
      <dgm:t>
        <a:bodyPr/>
        <a:lstStyle/>
        <a:p>
          <a:endParaRPr lang="ru-RU"/>
        </a:p>
      </dgm:t>
    </dgm:pt>
    <dgm:pt modelId="{0AFF097F-D9C8-4D79-A16E-61438D0FD4B1}">
      <dgm:prSet custT="1"/>
      <dgm:spPr>
        <a:ln>
          <a:solidFill>
            <a:srgbClr val="364196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smtClean="0">
              <a:latin typeface="Century Gothic" pitchFamily="34" charset="0"/>
            </a:rPr>
            <a:t>ЗАО </a:t>
          </a:r>
        </a:p>
        <a:p>
          <a:pPr>
            <a:spcAft>
              <a:spcPts val="0"/>
            </a:spcAft>
          </a:pPr>
          <a:r>
            <a:rPr lang="ru-RU" sz="1400" b="1" dirty="0" smtClean="0">
              <a:latin typeface="Century Gothic" pitchFamily="34" charset="0"/>
            </a:rPr>
            <a:t>«МЗПВ»</a:t>
          </a:r>
        </a:p>
        <a:p>
          <a:pPr>
            <a:spcAft>
              <a:spcPts val="0"/>
            </a:spcAft>
          </a:pPr>
          <a:r>
            <a:rPr lang="ru-RU" sz="800" b="1" dirty="0" smtClean="0">
              <a:latin typeface="Century Gothic" pitchFamily="34" charset="0"/>
            </a:rPr>
            <a:t>г. Магнитогорск</a:t>
          </a:r>
          <a:endParaRPr lang="ru-RU" sz="800" b="1" dirty="0">
            <a:latin typeface="Century Gothic" pitchFamily="34" charset="0"/>
          </a:endParaRPr>
        </a:p>
      </dgm:t>
    </dgm:pt>
    <dgm:pt modelId="{F4CC8E68-F695-404D-BA99-F8DC542AF770}" type="parTrans" cxnId="{98663925-48F5-4D56-A77A-452AF909A9A9}">
      <dgm:prSet/>
      <dgm:spPr/>
      <dgm:t>
        <a:bodyPr/>
        <a:lstStyle/>
        <a:p>
          <a:endParaRPr lang="ru-RU"/>
        </a:p>
      </dgm:t>
    </dgm:pt>
    <dgm:pt modelId="{4384D960-A40B-46C5-B3FF-DB49FF7EC98A}" type="sibTrans" cxnId="{98663925-48F5-4D56-A77A-452AF909A9A9}">
      <dgm:prSet/>
      <dgm:spPr/>
      <dgm:t>
        <a:bodyPr/>
        <a:lstStyle/>
        <a:p>
          <a:endParaRPr lang="ru-RU"/>
        </a:p>
      </dgm:t>
    </dgm:pt>
    <dgm:pt modelId="{69F071DD-FF37-485E-B9F7-0037FB93F69F}">
      <dgm:prSet custT="1"/>
      <dgm:spPr>
        <a:ln>
          <a:solidFill>
            <a:srgbClr val="364196"/>
          </a:solidFill>
        </a:ln>
      </dgm:spPr>
      <dgm:t>
        <a:bodyPr/>
        <a:lstStyle/>
        <a:p>
          <a:r>
            <a:rPr lang="ru-RU" sz="1200" b="1" dirty="0" smtClean="0">
              <a:latin typeface="Century Gothic" pitchFamily="34" charset="0"/>
            </a:rPr>
            <a:t>ООО «НИХРОМ»</a:t>
          </a:r>
        </a:p>
        <a:p>
          <a:r>
            <a:rPr lang="ru-RU" sz="900" b="1" dirty="0" smtClean="0">
              <a:latin typeface="Century Gothic" pitchFamily="34" charset="0"/>
            </a:rPr>
            <a:t>г. Екатеринбург</a:t>
          </a:r>
          <a:endParaRPr lang="ru-RU" sz="900" b="1" dirty="0">
            <a:latin typeface="Century Gothic" pitchFamily="34" charset="0"/>
          </a:endParaRPr>
        </a:p>
      </dgm:t>
    </dgm:pt>
    <dgm:pt modelId="{1D593113-B296-49AE-B94B-E83382978262}" type="parTrans" cxnId="{B9445159-C3AC-4E91-88A7-A272A17EBFBA}">
      <dgm:prSet/>
      <dgm:spPr/>
      <dgm:t>
        <a:bodyPr/>
        <a:lstStyle/>
        <a:p>
          <a:endParaRPr lang="ru-RU"/>
        </a:p>
      </dgm:t>
    </dgm:pt>
    <dgm:pt modelId="{48DB9BC3-E99F-41F2-AA5A-CDB3E506581F}" type="sibTrans" cxnId="{B9445159-C3AC-4E91-88A7-A272A17EBFBA}">
      <dgm:prSet/>
      <dgm:spPr/>
      <dgm:t>
        <a:bodyPr/>
        <a:lstStyle/>
        <a:p>
          <a:endParaRPr lang="ru-RU"/>
        </a:p>
      </dgm:t>
    </dgm:pt>
    <dgm:pt modelId="{42036A48-3B3C-4DFD-A62D-D7DEB78A4056}">
      <dgm:prSet custT="1"/>
      <dgm:spPr>
        <a:ln>
          <a:solidFill>
            <a:srgbClr val="364196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100" b="1" dirty="0" smtClean="0">
              <a:latin typeface="Century Gothic" pitchFamily="34" charset="0"/>
            </a:rPr>
            <a:t>ООО </a:t>
          </a:r>
          <a:r>
            <a:rPr lang="ru-RU" sz="1050" b="1" dirty="0" smtClean="0">
              <a:latin typeface="Century Gothic" pitchFamily="34" charset="0"/>
            </a:rPr>
            <a:t>«</a:t>
          </a:r>
          <a:r>
            <a:rPr lang="ru-RU" sz="1050" b="1" dirty="0" err="1" smtClean="0">
              <a:latin typeface="Century Gothic" pitchFamily="34" charset="0"/>
            </a:rPr>
            <a:t>Центролит</a:t>
          </a:r>
          <a:r>
            <a:rPr lang="ru-RU" sz="1050" b="1" dirty="0" smtClean="0">
              <a:latin typeface="Century Gothic" pitchFamily="34" charset="0"/>
            </a:rPr>
            <a:t>»</a:t>
          </a:r>
        </a:p>
        <a:p>
          <a:pPr>
            <a:spcAft>
              <a:spcPts val="0"/>
            </a:spcAft>
          </a:pPr>
          <a:r>
            <a:rPr lang="ru-RU" sz="900" b="1" dirty="0" smtClean="0">
              <a:latin typeface="Century Gothic" pitchFamily="34" charset="0"/>
            </a:rPr>
            <a:t>г. Магнитогорск</a:t>
          </a:r>
          <a:endParaRPr lang="ru-RU" sz="900" b="1" dirty="0">
            <a:latin typeface="Century Gothic" pitchFamily="34" charset="0"/>
          </a:endParaRPr>
        </a:p>
      </dgm:t>
    </dgm:pt>
    <dgm:pt modelId="{1E642236-C4CA-46DF-979F-D40810728D53}" type="parTrans" cxnId="{DECFF231-7BFB-4FD0-860D-545643B5519C}">
      <dgm:prSet/>
      <dgm:spPr/>
      <dgm:t>
        <a:bodyPr/>
        <a:lstStyle/>
        <a:p>
          <a:endParaRPr lang="ru-RU"/>
        </a:p>
      </dgm:t>
    </dgm:pt>
    <dgm:pt modelId="{50762EAB-FF44-48EE-B364-9A25587FCA18}" type="sibTrans" cxnId="{DECFF231-7BFB-4FD0-860D-545643B5519C}">
      <dgm:prSet/>
      <dgm:spPr/>
      <dgm:t>
        <a:bodyPr/>
        <a:lstStyle/>
        <a:p>
          <a:endParaRPr lang="ru-RU"/>
        </a:p>
      </dgm:t>
    </dgm:pt>
    <dgm:pt modelId="{8BD62BC2-FC59-434E-87EF-E59A6EE264BF}">
      <dgm:prSet custT="1"/>
      <dgm:spPr>
        <a:ln>
          <a:solidFill>
            <a:srgbClr val="364196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 smtClean="0">
              <a:latin typeface="Century Gothic" pitchFamily="34" charset="0"/>
            </a:rPr>
            <a:t>ОАО «ЧТПЗ»</a:t>
          </a:r>
        </a:p>
        <a:p>
          <a:pPr>
            <a:spcAft>
              <a:spcPct val="35000"/>
            </a:spcAft>
          </a:pPr>
          <a:r>
            <a:rPr lang="ru-RU" sz="900" b="1" dirty="0" smtClean="0">
              <a:latin typeface="Century Gothic" pitchFamily="34" charset="0"/>
            </a:rPr>
            <a:t>Г. Челябинск</a:t>
          </a:r>
          <a:endParaRPr lang="ru-RU" sz="900" b="1" dirty="0">
            <a:latin typeface="Century Gothic" pitchFamily="34" charset="0"/>
          </a:endParaRPr>
        </a:p>
      </dgm:t>
    </dgm:pt>
    <dgm:pt modelId="{75DFB6B8-FD7C-49EF-B5D6-0B05098C4985}" type="parTrans" cxnId="{FB57D3DF-A6B4-4A2B-BA07-1FBDB7D7B0D5}">
      <dgm:prSet/>
      <dgm:spPr/>
      <dgm:t>
        <a:bodyPr/>
        <a:lstStyle/>
        <a:p>
          <a:endParaRPr lang="ru-RU"/>
        </a:p>
      </dgm:t>
    </dgm:pt>
    <dgm:pt modelId="{84E40F01-C3E6-4860-AFF4-599660F5A532}" type="sibTrans" cxnId="{FB57D3DF-A6B4-4A2B-BA07-1FBDB7D7B0D5}">
      <dgm:prSet/>
      <dgm:spPr/>
      <dgm:t>
        <a:bodyPr/>
        <a:lstStyle/>
        <a:p>
          <a:endParaRPr lang="ru-RU"/>
        </a:p>
      </dgm:t>
    </dgm:pt>
    <dgm:pt modelId="{371A97F2-4BB6-4315-9C87-D7F2F798A944}">
      <dgm:prSet custT="1"/>
      <dgm:spPr/>
      <dgm:t>
        <a:bodyPr/>
        <a:lstStyle/>
        <a:p>
          <a:r>
            <a:rPr lang="ru-RU" sz="900" b="1" dirty="0" smtClean="0">
              <a:latin typeface="Century Gothic" pitchFamily="34" charset="0"/>
            </a:rPr>
            <a:t>ООО «</a:t>
          </a:r>
          <a:r>
            <a:rPr lang="ru-RU" sz="900" b="1" dirty="0" err="1" smtClean="0">
              <a:latin typeface="Century Gothic" pitchFamily="34" charset="0"/>
            </a:rPr>
            <a:t>Шлаксервис</a:t>
          </a:r>
          <a:r>
            <a:rPr lang="ru-RU" sz="900" b="1" dirty="0" smtClean="0">
              <a:latin typeface="Century Gothic" pitchFamily="34" charset="0"/>
            </a:rPr>
            <a:t>»</a:t>
          </a:r>
        </a:p>
        <a:p>
          <a:r>
            <a:rPr lang="ru-RU" sz="800" b="1" dirty="0" smtClean="0">
              <a:latin typeface="Century Gothic" pitchFamily="34" charset="0"/>
            </a:rPr>
            <a:t>г. Магнитогорск</a:t>
          </a:r>
          <a:endParaRPr lang="ru-RU" sz="800" b="1" dirty="0">
            <a:latin typeface="Century Gothic" pitchFamily="34" charset="0"/>
          </a:endParaRPr>
        </a:p>
      </dgm:t>
    </dgm:pt>
    <dgm:pt modelId="{CA97ADE2-1E1C-40E1-A027-3999F8BCED8C}" type="parTrans" cxnId="{AEA6BFB7-2A08-411E-B79C-D75608252234}">
      <dgm:prSet/>
      <dgm:spPr/>
      <dgm:t>
        <a:bodyPr/>
        <a:lstStyle/>
        <a:p>
          <a:endParaRPr lang="ru-RU"/>
        </a:p>
      </dgm:t>
    </dgm:pt>
    <dgm:pt modelId="{F3F5DE04-4882-479F-8129-E87460967D6C}" type="sibTrans" cxnId="{AEA6BFB7-2A08-411E-B79C-D75608252234}">
      <dgm:prSet/>
      <dgm:spPr/>
      <dgm:t>
        <a:bodyPr/>
        <a:lstStyle/>
        <a:p>
          <a:endParaRPr lang="ru-RU"/>
        </a:p>
      </dgm:t>
    </dgm:pt>
    <dgm:pt modelId="{37CEE30A-5285-42C9-8E91-D64FCF759D29}" type="pres">
      <dgm:prSet presAssocID="{C9DC4139-4064-4CFB-B9D8-AE933338B59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D5AFB0-6FDD-4744-AE2A-896314E574A4}" type="pres">
      <dgm:prSet presAssocID="{320DB1E2-A7C1-47B1-B2D9-A9982D4C9975}" presName="centerShape" presStyleLbl="node0" presStyleIdx="0" presStyleCnt="1" custScaleX="154060" custScaleY="135148" custLinFactNeighborX="505" custLinFactNeighborY="-13390"/>
      <dgm:spPr/>
      <dgm:t>
        <a:bodyPr/>
        <a:lstStyle/>
        <a:p>
          <a:endParaRPr lang="ru-RU"/>
        </a:p>
      </dgm:t>
    </dgm:pt>
    <dgm:pt modelId="{9C48D35A-89BC-4016-8A2C-147870A67236}" type="pres">
      <dgm:prSet presAssocID="{D3C04DE8-2F52-47BF-BEAA-5864ECDB9E1E}" presName="parTrans" presStyleLbl="bgSibTrans2D1" presStyleIdx="0" presStyleCnt="12" custAng="11177412" custScaleX="63460" custLinFactNeighborX="4769" custLinFactNeighborY="17745"/>
      <dgm:spPr/>
      <dgm:t>
        <a:bodyPr/>
        <a:lstStyle/>
        <a:p>
          <a:endParaRPr lang="ru-RU"/>
        </a:p>
      </dgm:t>
    </dgm:pt>
    <dgm:pt modelId="{B90F88F5-6100-4824-971E-FEF7AB1C0104}" type="pres">
      <dgm:prSet presAssocID="{BE953FFB-809A-4645-9F9F-9C8EFCFBE8A8}" presName="node" presStyleLbl="node1" presStyleIdx="0" presStyleCnt="12" custScaleX="122786" custRadScaleRad="94305" custRadScaleInc="429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9C1EFB-A0B0-40C9-8807-552563D8ABCE}" type="pres">
      <dgm:prSet presAssocID="{1D593113-B296-49AE-B94B-E83382978262}" presName="parTrans" presStyleLbl="bgSibTrans2D1" presStyleIdx="1" presStyleCnt="12" custAng="21053756" custFlipHor="1" custScaleX="61319" custLinFactNeighborX="4726" custLinFactNeighborY="-17523"/>
      <dgm:spPr/>
      <dgm:t>
        <a:bodyPr/>
        <a:lstStyle/>
        <a:p>
          <a:endParaRPr lang="ru-RU"/>
        </a:p>
      </dgm:t>
    </dgm:pt>
    <dgm:pt modelId="{6FBD8EE2-2355-47FD-8A9A-7F47F9579FA9}" type="pres">
      <dgm:prSet presAssocID="{69F071DD-FF37-485E-B9F7-0037FB93F69F}" presName="node" presStyleLbl="node1" presStyleIdx="1" presStyleCnt="12" custScaleX="140966" custRadScaleRad="96824" custRadScaleInc="15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E0F5B-9A9F-493F-A2BA-AF760E22AD35}" type="pres">
      <dgm:prSet presAssocID="{1E642236-C4CA-46DF-979F-D40810728D53}" presName="parTrans" presStyleLbl="bgSibTrans2D1" presStyleIdx="2" presStyleCnt="12" custAng="19101983" custFlipHor="1" custScaleX="56270" custLinFactNeighborX="5628" custLinFactNeighborY="-3092"/>
      <dgm:spPr/>
      <dgm:t>
        <a:bodyPr/>
        <a:lstStyle/>
        <a:p>
          <a:endParaRPr lang="ru-RU"/>
        </a:p>
      </dgm:t>
    </dgm:pt>
    <dgm:pt modelId="{EF1D305C-265D-4659-B13D-1BA316D962C5}" type="pres">
      <dgm:prSet presAssocID="{42036A48-3B3C-4DFD-A62D-D7DEB78A4056}" presName="node" presStyleLbl="node1" presStyleIdx="2" presStyleCnt="12" custScaleX="132873" custRadScaleRad="101722" custRadScaleInc="-4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3C60E9-ADA2-47C4-A7E2-83C94DE4B608}" type="pres">
      <dgm:prSet presAssocID="{F4CC8E68-F695-404D-BA99-F8DC542AF770}" presName="parTrans" presStyleLbl="bgSibTrans2D1" presStyleIdx="3" presStyleCnt="12" custAng="10828515" custScaleX="60873" custLinFactNeighborX="3926" custLinFactNeighborY="-16497"/>
      <dgm:spPr/>
      <dgm:t>
        <a:bodyPr/>
        <a:lstStyle/>
        <a:p>
          <a:endParaRPr lang="ru-RU"/>
        </a:p>
      </dgm:t>
    </dgm:pt>
    <dgm:pt modelId="{1AA87A45-F1B8-43B6-88B8-13AB1349451C}" type="pres">
      <dgm:prSet presAssocID="{0AFF097F-D9C8-4D79-A16E-61438D0FD4B1}" presName="node" presStyleLbl="node1" presStyleIdx="3" presStyleCnt="12" custScaleX="127662" custRadScaleRad="106681" custRadScaleInc="-23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C84C25-7BB6-46F4-B107-414378E9AC03}" type="pres">
      <dgm:prSet presAssocID="{05B59C3E-92FA-4F2C-86E7-DA0C0E6C0906}" presName="parTrans" presStyleLbl="bgSibTrans2D1" presStyleIdx="4" presStyleCnt="12" custAng="15241281" custFlipHor="1" custScaleX="54489" custLinFactNeighborX="160" custLinFactNeighborY="1133"/>
      <dgm:spPr/>
      <dgm:t>
        <a:bodyPr/>
        <a:lstStyle/>
        <a:p>
          <a:endParaRPr lang="ru-RU"/>
        </a:p>
      </dgm:t>
    </dgm:pt>
    <dgm:pt modelId="{0D0EDEE3-430F-4D0C-9C01-850C575F5B6C}" type="pres">
      <dgm:prSet presAssocID="{654B7E1D-F8A1-4D60-8229-7D300C17F5BC}" presName="node" presStyleLbl="node1" presStyleIdx="4" presStyleCnt="12" custScaleX="140777" custRadScaleRad="105905" custRadScaleInc="-14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1E5AD-0299-4653-8D72-42751D2BEE26}" type="pres">
      <dgm:prSet presAssocID="{DEBF79A8-86BE-43E6-95B1-2748A651543A}" presName="parTrans" presStyleLbl="bgSibTrans2D1" presStyleIdx="5" presStyleCnt="12" custAng="10749657" custScaleX="49637" custLinFactNeighborX="-3750" custLinFactNeighborY="-23799"/>
      <dgm:spPr/>
      <dgm:t>
        <a:bodyPr/>
        <a:lstStyle/>
        <a:p>
          <a:endParaRPr lang="ru-RU"/>
        </a:p>
      </dgm:t>
    </dgm:pt>
    <dgm:pt modelId="{34B3C43A-6ED4-415D-B33A-D47680EAA619}" type="pres">
      <dgm:prSet presAssocID="{13B1A051-2110-40DC-AB47-C60DED7045BB}" presName="node" presStyleLbl="node1" presStyleIdx="5" presStyleCnt="12" custScaleX="120434" custScaleY="100797" custRadScaleRad="989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870C24-45F7-486D-9077-3E27C695A221}" type="pres">
      <dgm:prSet presAssocID="{9B905DCD-49E0-4A9B-A9BB-9DEB6B839DFB}" presName="parTrans" presStyleLbl="bgSibTrans2D1" presStyleIdx="6" presStyleCnt="12" custAng="10525079" custScaleX="45093" custLinFactNeighborX="2118" custLinFactNeighborY="-24491"/>
      <dgm:spPr/>
      <dgm:t>
        <a:bodyPr/>
        <a:lstStyle/>
        <a:p>
          <a:endParaRPr lang="ru-RU"/>
        </a:p>
      </dgm:t>
    </dgm:pt>
    <dgm:pt modelId="{B9813E4E-8DB8-4EE9-B8CC-28132D037F96}" type="pres">
      <dgm:prSet presAssocID="{DFA51AD9-0AE0-467D-8E32-F175C047FD4B}" presName="node" presStyleLbl="node1" presStyleIdx="6" presStyleCnt="12" custScaleX="127071" custRadScaleRad="98346" custRadScaleInc="17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63C0-30FB-4E03-87B3-8A41C419F3E3}" type="pres">
      <dgm:prSet presAssocID="{F4F1E57E-273A-4B04-894A-2D012EF855FF}" presName="parTrans" presStyleLbl="bgSibTrans2D1" presStyleIdx="7" presStyleCnt="12" custAng="10933226" custScaleX="56256" custLinFactNeighborX="5215" custLinFactNeighborY="-10950"/>
      <dgm:spPr/>
      <dgm:t>
        <a:bodyPr/>
        <a:lstStyle/>
        <a:p>
          <a:endParaRPr lang="ru-RU"/>
        </a:p>
      </dgm:t>
    </dgm:pt>
    <dgm:pt modelId="{30D1A6DD-78B8-4A85-960D-013D034746D5}" type="pres">
      <dgm:prSet presAssocID="{C8C4B4A3-451A-4604-9FBA-B71816B86C8F}" presName="node" presStyleLbl="node1" presStyleIdx="7" presStyleCnt="12" custScaleX="125663" custRadScaleRad="105120" custRadScaleInc="25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AA35B1-3472-4017-84A3-594BFAFD546E}" type="pres">
      <dgm:prSet presAssocID="{0F793457-C23E-4948-8FF6-517EF7947710}" presName="parTrans" presStyleLbl="bgSibTrans2D1" presStyleIdx="8" presStyleCnt="12" custAng="3735051" custFlipHor="1" custScaleX="53654" custLinFactNeighborX="-2352" custLinFactNeighborY="1872"/>
      <dgm:spPr/>
      <dgm:t>
        <a:bodyPr/>
        <a:lstStyle/>
        <a:p>
          <a:endParaRPr lang="ru-RU"/>
        </a:p>
      </dgm:t>
    </dgm:pt>
    <dgm:pt modelId="{EC56D6DD-092F-4028-893B-18F6B7AA3C06}" type="pres">
      <dgm:prSet presAssocID="{A6849A9A-D1D7-4016-BEA8-E69041257904}" presName="node" presStyleLbl="node1" presStyleIdx="8" presStyleCnt="12" custScaleX="122784" custRadScaleRad="105615" custRadScaleInc="30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5387E3-C480-48B4-9048-BE5F7F2036C9}" type="pres">
      <dgm:prSet presAssocID="{DA9AA4DE-4CBA-4F08-9F9B-0EF984B5F084}" presName="parTrans" presStyleLbl="bgSibTrans2D1" presStyleIdx="9" presStyleCnt="12" custAng="2122982" custFlipHor="1" custScaleX="61068" custLinFactNeighborX="-2484" custLinFactNeighborY="-19849"/>
      <dgm:spPr/>
      <dgm:t>
        <a:bodyPr/>
        <a:lstStyle/>
        <a:p>
          <a:endParaRPr lang="ru-RU"/>
        </a:p>
      </dgm:t>
    </dgm:pt>
    <dgm:pt modelId="{5263573B-A595-4534-8528-446ABD9981C8}" type="pres">
      <dgm:prSet presAssocID="{E9464D0B-B6FF-4A3B-82F5-A1A002A3D1DC}" presName="node" presStyleLbl="node1" presStyleIdx="9" presStyleCnt="12" custRadScaleRad="102272" custRadScaleInc="7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15AB3-4796-4FBE-ADE0-3071C110D778}" type="pres">
      <dgm:prSet presAssocID="{75DFB6B8-FD7C-49EF-B5D6-0B05098C4985}" presName="parTrans" presStyleLbl="bgSibTrans2D1" presStyleIdx="10" presStyleCnt="12" custAng="50446" custFlipHor="1" custScaleX="60810" custLinFactNeighborX="-6072" custLinFactNeighborY="-33785"/>
      <dgm:spPr/>
      <dgm:t>
        <a:bodyPr/>
        <a:lstStyle/>
        <a:p>
          <a:endParaRPr lang="ru-RU"/>
        </a:p>
      </dgm:t>
    </dgm:pt>
    <dgm:pt modelId="{AD54336C-F7CB-40BB-B1D1-FB24470396EF}" type="pres">
      <dgm:prSet presAssocID="{8BD62BC2-FC59-434E-87EF-E59A6EE264BF}" presName="node" presStyleLbl="node1" presStyleIdx="10" presStyleCnt="12" custScaleX="124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8E1156-97D2-4452-8051-2623CDD74178}" type="pres">
      <dgm:prSet presAssocID="{CA97ADE2-1E1C-40E1-A027-3999F8BCED8C}" presName="parTrans" presStyleLbl="bgSibTrans2D1" presStyleIdx="11" presStyleCnt="12" custAng="10675177" custScaleX="61847" custLinFactNeighborX="-7505" custLinFactNeighborY="-4268"/>
      <dgm:spPr/>
      <dgm:t>
        <a:bodyPr/>
        <a:lstStyle/>
        <a:p>
          <a:endParaRPr lang="ru-RU"/>
        </a:p>
      </dgm:t>
    </dgm:pt>
    <dgm:pt modelId="{BB7FD033-F946-4789-93A9-599EADD3A501}" type="pres">
      <dgm:prSet presAssocID="{371A97F2-4BB6-4315-9C87-D7F2F798A944}" presName="node" presStyleLbl="node1" presStyleIdx="11" presStyleCnt="12" custScaleX="118564" custScaleY="108859" custRadScaleRad="97654" custRadScaleInc="-30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57D3DF-A6B4-4A2B-BA07-1FBDB7D7B0D5}" srcId="{320DB1E2-A7C1-47B1-B2D9-A9982D4C9975}" destId="{8BD62BC2-FC59-434E-87EF-E59A6EE264BF}" srcOrd="10" destOrd="0" parTransId="{75DFB6B8-FD7C-49EF-B5D6-0B05098C4985}" sibTransId="{84E40F01-C3E6-4860-AFF4-599660F5A532}"/>
    <dgm:cxn modelId="{290AA69D-36B3-4023-B897-748BB5CB1BDD}" srcId="{320DB1E2-A7C1-47B1-B2D9-A9982D4C9975}" destId="{E9464D0B-B6FF-4A3B-82F5-A1A002A3D1DC}" srcOrd="9" destOrd="0" parTransId="{DA9AA4DE-4CBA-4F08-9F9B-0EF984B5F084}" sibTransId="{41C8976A-E41B-41A1-A0ED-18D0F408F73E}"/>
    <dgm:cxn modelId="{312C8CFB-4499-4EC2-AE16-63382E898EEB}" type="presOf" srcId="{CA97ADE2-1E1C-40E1-A027-3999F8BCED8C}" destId="{288E1156-97D2-4452-8051-2623CDD74178}" srcOrd="0" destOrd="0" presId="urn:microsoft.com/office/officeart/2005/8/layout/radial4"/>
    <dgm:cxn modelId="{9B5AE769-C494-43CA-8A22-2277D215CD8D}" type="presOf" srcId="{DEBF79A8-86BE-43E6-95B1-2748A651543A}" destId="{0591E5AD-0299-4653-8D72-42751D2BEE26}" srcOrd="0" destOrd="0" presId="urn:microsoft.com/office/officeart/2005/8/layout/radial4"/>
    <dgm:cxn modelId="{0ACE1648-9392-4274-862F-082B8BD14AFC}" type="presOf" srcId="{C9DC4139-4064-4CFB-B9D8-AE933338B597}" destId="{37CEE30A-5285-42C9-8E91-D64FCF759D29}" srcOrd="0" destOrd="0" presId="urn:microsoft.com/office/officeart/2005/8/layout/radial4"/>
    <dgm:cxn modelId="{F5356850-FCA5-4800-AF3B-B47F39BF708D}" srcId="{320DB1E2-A7C1-47B1-B2D9-A9982D4C9975}" destId="{BE953FFB-809A-4645-9F9F-9C8EFCFBE8A8}" srcOrd="0" destOrd="0" parTransId="{D3C04DE8-2F52-47BF-BEAA-5864ECDB9E1E}" sibTransId="{561E6508-E76C-4604-ABB0-14A1E5C5E370}"/>
    <dgm:cxn modelId="{FF84D4F9-6FF7-49E2-9E9D-6FC3625EF0D4}" type="presOf" srcId="{1D593113-B296-49AE-B94B-E83382978262}" destId="{D59C1EFB-A0B0-40C9-8807-552563D8ABCE}" srcOrd="0" destOrd="0" presId="urn:microsoft.com/office/officeart/2005/8/layout/radial4"/>
    <dgm:cxn modelId="{0361DBD7-CEC9-4744-BB9D-FD9B389437FE}" type="presOf" srcId="{05B59C3E-92FA-4F2C-86E7-DA0C0E6C0906}" destId="{89C84C25-7BB6-46F4-B107-414378E9AC03}" srcOrd="0" destOrd="0" presId="urn:microsoft.com/office/officeart/2005/8/layout/radial4"/>
    <dgm:cxn modelId="{954A090A-9712-4CBE-B960-A991BE78F952}" type="presOf" srcId="{69F071DD-FF37-485E-B9F7-0037FB93F69F}" destId="{6FBD8EE2-2355-47FD-8A9A-7F47F9579FA9}" srcOrd="0" destOrd="0" presId="urn:microsoft.com/office/officeart/2005/8/layout/radial4"/>
    <dgm:cxn modelId="{6704AFE3-812F-4E01-A836-9A8C5F0D26EC}" srcId="{C9DC4139-4064-4CFB-B9D8-AE933338B597}" destId="{320DB1E2-A7C1-47B1-B2D9-A9982D4C9975}" srcOrd="0" destOrd="0" parTransId="{FB23E763-378C-40E8-BAE8-259BD394B103}" sibTransId="{417B3B6F-C684-4AF8-B703-6074E83816D6}"/>
    <dgm:cxn modelId="{6D756972-91A0-4203-981D-EE7A882BEE72}" type="presOf" srcId="{D3C04DE8-2F52-47BF-BEAA-5864ECDB9E1E}" destId="{9C48D35A-89BC-4016-8A2C-147870A67236}" srcOrd="0" destOrd="0" presId="urn:microsoft.com/office/officeart/2005/8/layout/radial4"/>
    <dgm:cxn modelId="{839118CF-E18F-4DFC-854C-C3EF1AF42EF5}" srcId="{320DB1E2-A7C1-47B1-B2D9-A9982D4C9975}" destId="{13B1A051-2110-40DC-AB47-C60DED7045BB}" srcOrd="5" destOrd="0" parTransId="{DEBF79A8-86BE-43E6-95B1-2748A651543A}" sibTransId="{1198FAA3-75BA-441D-8E3F-B803FA0A7CA7}"/>
    <dgm:cxn modelId="{4CA9FF09-FDB3-43A9-95EC-225AA7C5C088}" type="presOf" srcId="{75DFB6B8-FD7C-49EF-B5D6-0B05098C4985}" destId="{02015AB3-4796-4FBE-ADE0-3071C110D778}" srcOrd="0" destOrd="0" presId="urn:microsoft.com/office/officeart/2005/8/layout/radial4"/>
    <dgm:cxn modelId="{B0D03449-BB3A-4F6E-8E0B-EE08684FAC3B}" srcId="{320DB1E2-A7C1-47B1-B2D9-A9982D4C9975}" destId="{C8C4B4A3-451A-4604-9FBA-B71816B86C8F}" srcOrd="7" destOrd="0" parTransId="{F4F1E57E-273A-4B04-894A-2D012EF855FF}" sibTransId="{87BEF2EB-7C8C-4D25-B353-ABA5F4A8952F}"/>
    <dgm:cxn modelId="{AEA6BFB7-2A08-411E-B79C-D75608252234}" srcId="{320DB1E2-A7C1-47B1-B2D9-A9982D4C9975}" destId="{371A97F2-4BB6-4315-9C87-D7F2F798A944}" srcOrd="11" destOrd="0" parTransId="{CA97ADE2-1E1C-40E1-A027-3999F8BCED8C}" sibTransId="{F3F5DE04-4882-479F-8129-E87460967D6C}"/>
    <dgm:cxn modelId="{4D4511C1-DBED-4435-A8EC-7E11041F3CFF}" type="presOf" srcId="{E9464D0B-B6FF-4A3B-82F5-A1A002A3D1DC}" destId="{5263573B-A595-4534-8528-446ABD9981C8}" srcOrd="0" destOrd="0" presId="urn:microsoft.com/office/officeart/2005/8/layout/radial4"/>
    <dgm:cxn modelId="{D847F3D8-E81C-4328-A49A-47D5BD032724}" type="presOf" srcId="{DFA51AD9-0AE0-467D-8E32-F175C047FD4B}" destId="{B9813E4E-8DB8-4EE9-B8CC-28132D037F96}" srcOrd="0" destOrd="0" presId="urn:microsoft.com/office/officeart/2005/8/layout/radial4"/>
    <dgm:cxn modelId="{68F43D37-39D8-4D65-84FD-D88C76BD2B94}" type="presOf" srcId="{42036A48-3B3C-4DFD-A62D-D7DEB78A4056}" destId="{EF1D305C-265D-4659-B13D-1BA316D962C5}" srcOrd="0" destOrd="0" presId="urn:microsoft.com/office/officeart/2005/8/layout/radial4"/>
    <dgm:cxn modelId="{41E7D52D-0E7E-4EAA-B3CE-42D0FB908153}" srcId="{320DB1E2-A7C1-47B1-B2D9-A9982D4C9975}" destId="{654B7E1D-F8A1-4D60-8229-7D300C17F5BC}" srcOrd="4" destOrd="0" parTransId="{05B59C3E-92FA-4F2C-86E7-DA0C0E6C0906}" sibTransId="{BFD03AC4-88D7-440A-BCAE-286CC09EA66B}"/>
    <dgm:cxn modelId="{98663925-48F5-4D56-A77A-452AF909A9A9}" srcId="{320DB1E2-A7C1-47B1-B2D9-A9982D4C9975}" destId="{0AFF097F-D9C8-4D79-A16E-61438D0FD4B1}" srcOrd="3" destOrd="0" parTransId="{F4CC8E68-F695-404D-BA99-F8DC542AF770}" sibTransId="{4384D960-A40B-46C5-B3FF-DB49FF7EC98A}"/>
    <dgm:cxn modelId="{3E51E967-10B5-415B-9BB3-D2060E3BC595}" type="presOf" srcId="{371A97F2-4BB6-4315-9C87-D7F2F798A944}" destId="{BB7FD033-F946-4789-93A9-599EADD3A501}" srcOrd="0" destOrd="0" presId="urn:microsoft.com/office/officeart/2005/8/layout/radial4"/>
    <dgm:cxn modelId="{523CC4A5-3451-4F0A-BD8B-01DBFD775CB4}" type="presOf" srcId="{BE953FFB-809A-4645-9F9F-9C8EFCFBE8A8}" destId="{B90F88F5-6100-4824-971E-FEF7AB1C0104}" srcOrd="0" destOrd="0" presId="urn:microsoft.com/office/officeart/2005/8/layout/radial4"/>
    <dgm:cxn modelId="{18E788FA-844E-4A43-B4FE-470CEB4E5650}" type="presOf" srcId="{F4CC8E68-F695-404D-BA99-F8DC542AF770}" destId="{603C60E9-ADA2-47C4-A7E2-83C94DE4B608}" srcOrd="0" destOrd="0" presId="urn:microsoft.com/office/officeart/2005/8/layout/radial4"/>
    <dgm:cxn modelId="{1CC70CAA-3CDE-4D55-8A89-DF57321B09E3}" type="presOf" srcId="{0AFF097F-D9C8-4D79-A16E-61438D0FD4B1}" destId="{1AA87A45-F1B8-43B6-88B8-13AB1349451C}" srcOrd="0" destOrd="0" presId="urn:microsoft.com/office/officeart/2005/8/layout/radial4"/>
    <dgm:cxn modelId="{D36E9637-CED6-4E88-A5D8-6C7A7CA47027}" type="presOf" srcId="{654B7E1D-F8A1-4D60-8229-7D300C17F5BC}" destId="{0D0EDEE3-430F-4D0C-9C01-850C575F5B6C}" srcOrd="0" destOrd="0" presId="urn:microsoft.com/office/officeart/2005/8/layout/radial4"/>
    <dgm:cxn modelId="{93F04D4D-153F-4226-B7F5-39172CA9780F}" type="presOf" srcId="{8BD62BC2-FC59-434E-87EF-E59A6EE264BF}" destId="{AD54336C-F7CB-40BB-B1D1-FB24470396EF}" srcOrd="0" destOrd="0" presId="urn:microsoft.com/office/officeart/2005/8/layout/radial4"/>
    <dgm:cxn modelId="{B9445159-C3AC-4E91-88A7-A272A17EBFBA}" srcId="{320DB1E2-A7C1-47B1-B2D9-A9982D4C9975}" destId="{69F071DD-FF37-485E-B9F7-0037FB93F69F}" srcOrd="1" destOrd="0" parTransId="{1D593113-B296-49AE-B94B-E83382978262}" sibTransId="{48DB9BC3-E99F-41F2-AA5A-CDB3E506581F}"/>
    <dgm:cxn modelId="{F1AA1E04-2333-4531-B359-9D09E5284D31}" type="presOf" srcId="{320DB1E2-A7C1-47B1-B2D9-A9982D4C9975}" destId="{32D5AFB0-6FDD-4744-AE2A-896314E574A4}" srcOrd="0" destOrd="0" presId="urn:microsoft.com/office/officeart/2005/8/layout/radial4"/>
    <dgm:cxn modelId="{AD13A9B6-9463-4017-80EB-88EE7119BF59}" type="presOf" srcId="{F4F1E57E-273A-4B04-894A-2D012EF855FF}" destId="{E5BC63C0-30FB-4E03-87B3-8A41C419F3E3}" srcOrd="0" destOrd="0" presId="urn:microsoft.com/office/officeart/2005/8/layout/radial4"/>
    <dgm:cxn modelId="{66693594-F740-4759-9C5F-1084ADF49DDA}" type="presOf" srcId="{13B1A051-2110-40DC-AB47-C60DED7045BB}" destId="{34B3C43A-6ED4-415D-B33A-D47680EAA619}" srcOrd="0" destOrd="0" presId="urn:microsoft.com/office/officeart/2005/8/layout/radial4"/>
    <dgm:cxn modelId="{2A3B6F88-2C70-4FA0-B325-A181AB112376}" type="presOf" srcId="{1E642236-C4CA-46DF-979F-D40810728D53}" destId="{8FDE0F5B-9A9F-493F-A2BA-AF760E22AD35}" srcOrd="0" destOrd="0" presId="urn:microsoft.com/office/officeart/2005/8/layout/radial4"/>
    <dgm:cxn modelId="{058F5ED3-9D7D-4648-B51D-2F3E7F6BF0C8}" srcId="{320DB1E2-A7C1-47B1-B2D9-A9982D4C9975}" destId="{DFA51AD9-0AE0-467D-8E32-F175C047FD4B}" srcOrd="6" destOrd="0" parTransId="{9B905DCD-49E0-4A9B-A9BB-9DEB6B839DFB}" sibTransId="{B2975CA6-1C72-44C9-A295-E5F74D4A5AA5}"/>
    <dgm:cxn modelId="{2CDC7560-41B0-47D9-81B6-9023481F572B}" srcId="{320DB1E2-A7C1-47B1-B2D9-A9982D4C9975}" destId="{A6849A9A-D1D7-4016-BEA8-E69041257904}" srcOrd="8" destOrd="0" parTransId="{0F793457-C23E-4948-8FF6-517EF7947710}" sibTransId="{AC9BB06F-8884-4F00-A213-04E9D88CC592}"/>
    <dgm:cxn modelId="{F93F8628-9429-4E1C-9D3E-4511FB8DF27D}" type="presOf" srcId="{C8C4B4A3-451A-4604-9FBA-B71816B86C8F}" destId="{30D1A6DD-78B8-4A85-960D-013D034746D5}" srcOrd="0" destOrd="0" presId="urn:microsoft.com/office/officeart/2005/8/layout/radial4"/>
    <dgm:cxn modelId="{5EEDCDAB-47A2-4034-B58A-0275A8E326F1}" type="presOf" srcId="{0F793457-C23E-4948-8FF6-517EF7947710}" destId="{56AA35B1-3472-4017-84A3-594BFAFD546E}" srcOrd="0" destOrd="0" presId="urn:microsoft.com/office/officeart/2005/8/layout/radial4"/>
    <dgm:cxn modelId="{D2F46996-30E8-4658-A82F-1B490349D2F1}" type="presOf" srcId="{DA9AA4DE-4CBA-4F08-9F9B-0EF984B5F084}" destId="{D35387E3-C480-48B4-9048-BE5F7F2036C9}" srcOrd="0" destOrd="0" presId="urn:microsoft.com/office/officeart/2005/8/layout/radial4"/>
    <dgm:cxn modelId="{DECFF231-7BFB-4FD0-860D-545643B5519C}" srcId="{320DB1E2-A7C1-47B1-B2D9-A9982D4C9975}" destId="{42036A48-3B3C-4DFD-A62D-D7DEB78A4056}" srcOrd="2" destOrd="0" parTransId="{1E642236-C4CA-46DF-979F-D40810728D53}" sibTransId="{50762EAB-FF44-48EE-B364-9A25587FCA18}"/>
    <dgm:cxn modelId="{EDA4D426-ED14-4D0E-808D-0C0145408C81}" type="presOf" srcId="{9B905DCD-49E0-4A9B-A9BB-9DEB6B839DFB}" destId="{21870C24-45F7-486D-9077-3E27C695A221}" srcOrd="0" destOrd="0" presId="urn:microsoft.com/office/officeart/2005/8/layout/radial4"/>
    <dgm:cxn modelId="{CF1A91A3-ADA3-412D-AF8C-6B39837677BA}" type="presOf" srcId="{A6849A9A-D1D7-4016-BEA8-E69041257904}" destId="{EC56D6DD-092F-4028-893B-18F6B7AA3C06}" srcOrd="0" destOrd="0" presId="urn:microsoft.com/office/officeart/2005/8/layout/radial4"/>
    <dgm:cxn modelId="{840399B6-2B00-4482-947C-EB484D982965}" type="presParOf" srcId="{37CEE30A-5285-42C9-8E91-D64FCF759D29}" destId="{32D5AFB0-6FDD-4744-AE2A-896314E574A4}" srcOrd="0" destOrd="0" presId="urn:microsoft.com/office/officeart/2005/8/layout/radial4"/>
    <dgm:cxn modelId="{E30C87C4-ABD4-4F08-9687-2DDB2F83DC17}" type="presParOf" srcId="{37CEE30A-5285-42C9-8E91-D64FCF759D29}" destId="{9C48D35A-89BC-4016-8A2C-147870A67236}" srcOrd="1" destOrd="0" presId="urn:microsoft.com/office/officeart/2005/8/layout/radial4"/>
    <dgm:cxn modelId="{C5BE4687-15E3-43BA-9155-4D7D0FDB5C51}" type="presParOf" srcId="{37CEE30A-5285-42C9-8E91-D64FCF759D29}" destId="{B90F88F5-6100-4824-971E-FEF7AB1C0104}" srcOrd="2" destOrd="0" presId="urn:microsoft.com/office/officeart/2005/8/layout/radial4"/>
    <dgm:cxn modelId="{BCD8B3CC-D78E-40C7-8273-A9F9F70D2B96}" type="presParOf" srcId="{37CEE30A-5285-42C9-8E91-D64FCF759D29}" destId="{D59C1EFB-A0B0-40C9-8807-552563D8ABCE}" srcOrd="3" destOrd="0" presId="urn:microsoft.com/office/officeart/2005/8/layout/radial4"/>
    <dgm:cxn modelId="{2D36C7F3-B384-4569-BBC6-E1F1B0C43A3C}" type="presParOf" srcId="{37CEE30A-5285-42C9-8E91-D64FCF759D29}" destId="{6FBD8EE2-2355-47FD-8A9A-7F47F9579FA9}" srcOrd="4" destOrd="0" presId="urn:microsoft.com/office/officeart/2005/8/layout/radial4"/>
    <dgm:cxn modelId="{3E10B275-EC93-4F78-8596-F7C22B4690CD}" type="presParOf" srcId="{37CEE30A-5285-42C9-8E91-D64FCF759D29}" destId="{8FDE0F5B-9A9F-493F-A2BA-AF760E22AD35}" srcOrd="5" destOrd="0" presId="urn:microsoft.com/office/officeart/2005/8/layout/radial4"/>
    <dgm:cxn modelId="{DFA94A02-1EB1-4511-96BD-26931413B4C1}" type="presParOf" srcId="{37CEE30A-5285-42C9-8E91-D64FCF759D29}" destId="{EF1D305C-265D-4659-B13D-1BA316D962C5}" srcOrd="6" destOrd="0" presId="urn:microsoft.com/office/officeart/2005/8/layout/radial4"/>
    <dgm:cxn modelId="{3C0DEC49-CFAC-4361-96ED-3A2656171B37}" type="presParOf" srcId="{37CEE30A-5285-42C9-8E91-D64FCF759D29}" destId="{603C60E9-ADA2-47C4-A7E2-83C94DE4B608}" srcOrd="7" destOrd="0" presId="urn:microsoft.com/office/officeart/2005/8/layout/radial4"/>
    <dgm:cxn modelId="{094F2FA6-BC73-47C4-B5B9-F5366BE2E650}" type="presParOf" srcId="{37CEE30A-5285-42C9-8E91-D64FCF759D29}" destId="{1AA87A45-F1B8-43B6-88B8-13AB1349451C}" srcOrd="8" destOrd="0" presId="urn:microsoft.com/office/officeart/2005/8/layout/radial4"/>
    <dgm:cxn modelId="{0A6DA0B1-0563-47BC-B3DC-14439F66FD12}" type="presParOf" srcId="{37CEE30A-5285-42C9-8E91-D64FCF759D29}" destId="{89C84C25-7BB6-46F4-B107-414378E9AC03}" srcOrd="9" destOrd="0" presId="urn:microsoft.com/office/officeart/2005/8/layout/radial4"/>
    <dgm:cxn modelId="{1D3A7F70-23A5-40E4-AD10-65EAF9282FA3}" type="presParOf" srcId="{37CEE30A-5285-42C9-8E91-D64FCF759D29}" destId="{0D0EDEE3-430F-4D0C-9C01-850C575F5B6C}" srcOrd="10" destOrd="0" presId="urn:microsoft.com/office/officeart/2005/8/layout/radial4"/>
    <dgm:cxn modelId="{60BC23C9-8918-4678-AFA4-AB435BA14154}" type="presParOf" srcId="{37CEE30A-5285-42C9-8E91-D64FCF759D29}" destId="{0591E5AD-0299-4653-8D72-42751D2BEE26}" srcOrd="11" destOrd="0" presId="urn:microsoft.com/office/officeart/2005/8/layout/radial4"/>
    <dgm:cxn modelId="{C9854E96-5C36-4F33-9CE9-923710B2FD65}" type="presParOf" srcId="{37CEE30A-5285-42C9-8E91-D64FCF759D29}" destId="{34B3C43A-6ED4-415D-B33A-D47680EAA619}" srcOrd="12" destOrd="0" presId="urn:microsoft.com/office/officeart/2005/8/layout/radial4"/>
    <dgm:cxn modelId="{80B0A169-1C8A-42CB-A68A-FF02E82E5CCB}" type="presParOf" srcId="{37CEE30A-5285-42C9-8E91-D64FCF759D29}" destId="{21870C24-45F7-486D-9077-3E27C695A221}" srcOrd="13" destOrd="0" presId="urn:microsoft.com/office/officeart/2005/8/layout/radial4"/>
    <dgm:cxn modelId="{6114FF3B-8572-4C29-A07F-B0D39203E8FB}" type="presParOf" srcId="{37CEE30A-5285-42C9-8E91-D64FCF759D29}" destId="{B9813E4E-8DB8-4EE9-B8CC-28132D037F96}" srcOrd="14" destOrd="0" presId="urn:microsoft.com/office/officeart/2005/8/layout/radial4"/>
    <dgm:cxn modelId="{DD2FEC68-926F-45D1-9DB7-A6A94112F221}" type="presParOf" srcId="{37CEE30A-5285-42C9-8E91-D64FCF759D29}" destId="{E5BC63C0-30FB-4E03-87B3-8A41C419F3E3}" srcOrd="15" destOrd="0" presId="urn:microsoft.com/office/officeart/2005/8/layout/radial4"/>
    <dgm:cxn modelId="{5B2EF006-0702-4366-B0BE-1AEF0B33924D}" type="presParOf" srcId="{37CEE30A-5285-42C9-8E91-D64FCF759D29}" destId="{30D1A6DD-78B8-4A85-960D-013D034746D5}" srcOrd="16" destOrd="0" presId="urn:microsoft.com/office/officeart/2005/8/layout/radial4"/>
    <dgm:cxn modelId="{68AA11D2-ABD6-4A8E-A7B8-361DD86FCB43}" type="presParOf" srcId="{37CEE30A-5285-42C9-8E91-D64FCF759D29}" destId="{56AA35B1-3472-4017-84A3-594BFAFD546E}" srcOrd="17" destOrd="0" presId="urn:microsoft.com/office/officeart/2005/8/layout/radial4"/>
    <dgm:cxn modelId="{562EF51D-3FD2-4F61-8E6F-1BC0AA6C22E9}" type="presParOf" srcId="{37CEE30A-5285-42C9-8E91-D64FCF759D29}" destId="{EC56D6DD-092F-4028-893B-18F6B7AA3C06}" srcOrd="18" destOrd="0" presId="urn:microsoft.com/office/officeart/2005/8/layout/radial4"/>
    <dgm:cxn modelId="{6EB8B6DD-B601-497D-9FD3-A8410A7C585B}" type="presParOf" srcId="{37CEE30A-5285-42C9-8E91-D64FCF759D29}" destId="{D35387E3-C480-48B4-9048-BE5F7F2036C9}" srcOrd="19" destOrd="0" presId="urn:microsoft.com/office/officeart/2005/8/layout/radial4"/>
    <dgm:cxn modelId="{391A812F-73CE-4B94-8237-1EE522924899}" type="presParOf" srcId="{37CEE30A-5285-42C9-8E91-D64FCF759D29}" destId="{5263573B-A595-4534-8528-446ABD9981C8}" srcOrd="20" destOrd="0" presId="urn:microsoft.com/office/officeart/2005/8/layout/radial4"/>
    <dgm:cxn modelId="{197E82A1-669D-4150-B9DF-1A10F2F1E1D5}" type="presParOf" srcId="{37CEE30A-5285-42C9-8E91-D64FCF759D29}" destId="{02015AB3-4796-4FBE-ADE0-3071C110D778}" srcOrd="21" destOrd="0" presId="urn:microsoft.com/office/officeart/2005/8/layout/radial4"/>
    <dgm:cxn modelId="{23C3156D-034F-4F14-962B-1C42035A7821}" type="presParOf" srcId="{37CEE30A-5285-42C9-8E91-D64FCF759D29}" destId="{AD54336C-F7CB-40BB-B1D1-FB24470396EF}" srcOrd="22" destOrd="0" presId="urn:microsoft.com/office/officeart/2005/8/layout/radial4"/>
    <dgm:cxn modelId="{92026A66-2519-4160-8765-120BA1567F13}" type="presParOf" srcId="{37CEE30A-5285-42C9-8E91-D64FCF759D29}" destId="{288E1156-97D2-4452-8051-2623CDD74178}" srcOrd="23" destOrd="0" presId="urn:microsoft.com/office/officeart/2005/8/layout/radial4"/>
    <dgm:cxn modelId="{B55C292E-BB65-4C47-B14D-947F8C0A71E5}" type="presParOf" srcId="{37CEE30A-5285-42C9-8E91-D64FCF759D29}" destId="{BB7FD033-F946-4789-93A9-599EADD3A501}" srcOrd="2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14E9A5-592A-4C45-9F39-3474F3E512EA}">
      <dsp:nvSpPr>
        <dsp:cNvPr id="0" name=""/>
        <dsp:cNvSpPr/>
      </dsp:nvSpPr>
      <dsp:spPr>
        <a:xfrm>
          <a:off x="260531" y="1"/>
          <a:ext cx="2145475" cy="86388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7542" tIns="15240" rIns="47542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17385F"/>
              </a:solidFill>
              <a:latin typeface="Century Gothic" panose="020B0502020202020204" pitchFamily="34" charset="0"/>
            </a:rPr>
            <a:t>КОМПЬЮТЕРНЫЙ ИНЖИНИРИНГ</a:t>
          </a:r>
          <a:endParaRPr lang="ru-RU" sz="1200" b="1" kern="1200" dirty="0">
            <a:solidFill>
              <a:srgbClr val="17385F"/>
            </a:solidFill>
            <a:latin typeface="Century Gothic" panose="020B0502020202020204" pitchFamily="34" charset="0"/>
          </a:endParaRPr>
        </a:p>
      </dsp:txBody>
      <dsp:txXfrm>
        <a:off x="260531" y="1"/>
        <a:ext cx="2145475" cy="863885"/>
      </dsp:txXfrm>
    </dsp:sp>
    <dsp:sp modelId="{4A7D5FFC-28E0-4DE4-A3F7-2AB5133040E7}">
      <dsp:nvSpPr>
        <dsp:cNvPr id="0" name=""/>
        <dsp:cNvSpPr/>
      </dsp:nvSpPr>
      <dsp:spPr>
        <a:xfrm>
          <a:off x="2592288" y="1"/>
          <a:ext cx="2520280" cy="86388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7542" tIns="15240" rIns="47542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17385F"/>
              </a:solidFill>
              <a:latin typeface="Century Gothic" panose="020B0502020202020204" pitchFamily="34" charset="0"/>
            </a:rPr>
            <a:t>МАШИНОСТРОЕНИЕ ДЛЯ ПИЩЕВОЙ И ПЕРЕРАБАТЫВАЮЩЕЙ ПРОМЫШЛЕННОСТИ</a:t>
          </a:r>
          <a:endParaRPr lang="ru-RU" sz="1200" b="1" kern="1200" dirty="0">
            <a:solidFill>
              <a:srgbClr val="17385F"/>
            </a:solidFill>
            <a:latin typeface="Century Gothic" panose="020B0502020202020204" pitchFamily="34" charset="0"/>
          </a:endParaRPr>
        </a:p>
      </dsp:txBody>
      <dsp:txXfrm>
        <a:off x="2592288" y="1"/>
        <a:ext cx="2520280" cy="863885"/>
      </dsp:txXfrm>
    </dsp:sp>
    <dsp:sp modelId="{28A3F8E4-BF77-4D30-9D6A-0543FE1912F1}">
      <dsp:nvSpPr>
        <dsp:cNvPr id="0" name=""/>
        <dsp:cNvSpPr/>
      </dsp:nvSpPr>
      <dsp:spPr>
        <a:xfrm>
          <a:off x="5186827" y="1"/>
          <a:ext cx="2215053" cy="86388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7542" tIns="15240" rIns="47542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17385F"/>
              </a:solidFill>
              <a:latin typeface="Century Gothic" panose="020B0502020202020204" pitchFamily="34" charset="0"/>
            </a:rPr>
            <a:t>РОБОТОСТРОЕНИЕ</a:t>
          </a:r>
          <a:endParaRPr lang="ru-RU" sz="1200" b="1" kern="1200" dirty="0">
            <a:solidFill>
              <a:srgbClr val="17385F"/>
            </a:solidFill>
            <a:latin typeface="Century Gothic" panose="020B0502020202020204" pitchFamily="34" charset="0"/>
          </a:endParaRPr>
        </a:p>
      </dsp:txBody>
      <dsp:txXfrm>
        <a:off x="5186827" y="1"/>
        <a:ext cx="2215053" cy="86388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D5AFB0-6FDD-4744-AE2A-896314E574A4}">
      <dsp:nvSpPr>
        <dsp:cNvPr id="0" name=""/>
        <dsp:cNvSpPr/>
      </dsp:nvSpPr>
      <dsp:spPr>
        <a:xfrm>
          <a:off x="3096099" y="2017474"/>
          <a:ext cx="1707273" cy="1497692"/>
        </a:xfrm>
        <a:prstGeom prst="ellipse">
          <a:avLst/>
        </a:prstGeom>
        <a:solidFill>
          <a:srgbClr val="3E4BAC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Century Gothic" pitchFamily="34" charset="0"/>
            </a:rPr>
            <a:t>Инжиниринговые работы и услуги</a:t>
          </a:r>
          <a:endParaRPr lang="ru-RU" sz="1000" b="1" kern="1200" dirty="0">
            <a:latin typeface="Century Gothic" pitchFamily="34" charset="0"/>
          </a:endParaRPr>
        </a:p>
      </dsp:txBody>
      <dsp:txXfrm>
        <a:off x="3096099" y="2017474"/>
        <a:ext cx="1707273" cy="1497692"/>
      </dsp:txXfrm>
    </dsp:sp>
    <dsp:sp modelId="{9C48D35A-89BC-4016-8A2C-147870A67236}">
      <dsp:nvSpPr>
        <dsp:cNvPr id="0" name=""/>
        <dsp:cNvSpPr/>
      </dsp:nvSpPr>
      <dsp:spPr>
        <a:xfrm rot="21395004">
          <a:off x="1153308" y="3032614"/>
          <a:ext cx="1516076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90F88F5-6100-4824-971E-FEF7AB1C0104}">
      <dsp:nvSpPr>
        <dsp:cNvPr id="0" name=""/>
        <dsp:cNvSpPr/>
      </dsp:nvSpPr>
      <dsp:spPr>
        <a:xfrm>
          <a:off x="143756" y="3025597"/>
          <a:ext cx="952489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latin typeface="Century Gothic" pitchFamily="34" charset="0"/>
            </a:rPr>
            <a:t>ЗАО</a:t>
          </a:r>
          <a:r>
            <a:rPr lang="ru-RU" sz="1400" b="1" kern="1200" baseline="0" dirty="0" smtClean="0">
              <a:latin typeface="Century Gothic" pitchFamily="34" charset="0"/>
            </a:rPr>
            <a:t> «КЗПВ»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г. Кушва</a:t>
          </a:r>
          <a:endParaRPr lang="ru-RU" sz="1200" b="1" kern="1200" dirty="0">
            <a:latin typeface="Century Gothic" pitchFamily="34" charset="0"/>
          </a:endParaRPr>
        </a:p>
      </dsp:txBody>
      <dsp:txXfrm>
        <a:off x="143756" y="3025597"/>
        <a:ext cx="952489" cy="620584"/>
      </dsp:txXfrm>
    </dsp:sp>
    <dsp:sp modelId="{D59C1EFB-A0B0-40C9-8807-552563D8ABCE}">
      <dsp:nvSpPr>
        <dsp:cNvPr id="0" name=""/>
        <dsp:cNvSpPr/>
      </dsp:nvSpPr>
      <dsp:spPr>
        <a:xfrm rot="11187604" flipH="1">
          <a:off x="1237188" y="2455065"/>
          <a:ext cx="1396169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FBD8EE2-2355-47FD-8A9A-7F47F9579FA9}">
      <dsp:nvSpPr>
        <dsp:cNvPr id="0" name=""/>
        <dsp:cNvSpPr/>
      </dsp:nvSpPr>
      <dsp:spPr>
        <a:xfrm>
          <a:off x="143672" y="2305516"/>
          <a:ext cx="1093517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entury Gothic" pitchFamily="34" charset="0"/>
            </a:rPr>
            <a:t>ООО «НИХРОМ»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Century Gothic" pitchFamily="34" charset="0"/>
            </a:rPr>
            <a:t>г. Екатеринбург</a:t>
          </a:r>
          <a:endParaRPr lang="ru-RU" sz="900" b="1" kern="1200" dirty="0">
            <a:latin typeface="Century Gothic" pitchFamily="34" charset="0"/>
          </a:endParaRPr>
        </a:p>
      </dsp:txBody>
      <dsp:txXfrm>
        <a:off x="143672" y="2305516"/>
        <a:ext cx="1093517" cy="620584"/>
      </dsp:txXfrm>
    </dsp:sp>
    <dsp:sp modelId="{8FDE0F5B-9A9F-493F-A2BA-AF760E22AD35}">
      <dsp:nvSpPr>
        <dsp:cNvPr id="0" name=""/>
        <dsp:cNvSpPr/>
      </dsp:nvSpPr>
      <dsp:spPr>
        <a:xfrm rot="12256414" flipH="1">
          <a:off x="1449113" y="1974415"/>
          <a:ext cx="1259666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F1D305C-265D-4659-B13D-1BA316D962C5}">
      <dsp:nvSpPr>
        <dsp:cNvPr id="0" name=""/>
        <dsp:cNvSpPr/>
      </dsp:nvSpPr>
      <dsp:spPr>
        <a:xfrm>
          <a:off x="369269" y="1497831"/>
          <a:ext cx="1030737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100" b="1" kern="1200" dirty="0" smtClean="0">
              <a:latin typeface="Century Gothic" pitchFamily="34" charset="0"/>
            </a:rPr>
            <a:t>ООО </a:t>
          </a:r>
          <a:r>
            <a:rPr lang="ru-RU" sz="1050" b="1" kern="1200" dirty="0" smtClean="0">
              <a:latin typeface="Century Gothic" pitchFamily="34" charset="0"/>
            </a:rPr>
            <a:t>«</a:t>
          </a:r>
          <a:r>
            <a:rPr lang="ru-RU" sz="1050" b="1" kern="1200" dirty="0" err="1" smtClean="0">
              <a:latin typeface="Century Gothic" pitchFamily="34" charset="0"/>
            </a:rPr>
            <a:t>Центролит</a:t>
          </a:r>
          <a:r>
            <a:rPr lang="ru-RU" sz="1050" b="1" kern="1200" dirty="0" smtClean="0">
              <a:latin typeface="Century Gothic" pitchFamily="34" charset="0"/>
            </a:rPr>
            <a:t>»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900" b="1" kern="1200" dirty="0" smtClean="0">
              <a:latin typeface="Century Gothic" pitchFamily="34" charset="0"/>
            </a:rPr>
            <a:t>г. Магнитогорск</a:t>
          </a:r>
          <a:endParaRPr lang="ru-RU" sz="900" b="1" kern="1200" dirty="0">
            <a:latin typeface="Century Gothic" pitchFamily="34" charset="0"/>
          </a:endParaRPr>
        </a:p>
      </dsp:txBody>
      <dsp:txXfrm>
        <a:off x="369269" y="1497831"/>
        <a:ext cx="1030737" cy="620584"/>
      </dsp:txXfrm>
    </dsp:sp>
    <dsp:sp modelId="{603C60E9-ADA2-47C4-A7E2-83C94DE4B608}">
      <dsp:nvSpPr>
        <dsp:cNvPr id="0" name=""/>
        <dsp:cNvSpPr/>
      </dsp:nvSpPr>
      <dsp:spPr>
        <a:xfrm rot="2013481">
          <a:off x="1630059" y="1430293"/>
          <a:ext cx="1357616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AA87A45-F1B8-43B6-88B8-13AB1349451C}">
      <dsp:nvSpPr>
        <dsp:cNvPr id="0" name=""/>
        <dsp:cNvSpPr/>
      </dsp:nvSpPr>
      <dsp:spPr>
        <a:xfrm>
          <a:off x="791809" y="721331"/>
          <a:ext cx="990313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latin typeface="Century Gothic" pitchFamily="34" charset="0"/>
            </a:rPr>
            <a:t>ЗАО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latin typeface="Century Gothic" pitchFamily="34" charset="0"/>
            </a:rPr>
            <a:t>«МЗПВ»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800" b="1" kern="1200" dirty="0" smtClean="0">
              <a:latin typeface="Century Gothic" pitchFamily="34" charset="0"/>
            </a:rPr>
            <a:t>г. Магнитогорск</a:t>
          </a:r>
          <a:endParaRPr lang="ru-RU" sz="800" b="1" kern="1200" dirty="0">
            <a:latin typeface="Century Gothic" pitchFamily="34" charset="0"/>
          </a:endParaRPr>
        </a:p>
      </dsp:txBody>
      <dsp:txXfrm>
        <a:off x="791809" y="721331"/>
        <a:ext cx="990313" cy="620584"/>
      </dsp:txXfrm>
    </dsp:sp>
    <dsp:sp modelId="{89C84C25-7BB6-46F4-B107-414378E9AC03}">
      <dsp:nvSpPr>
        <dsp:cNvPr id="0" name=""/>
        <dsp:cNvSpPr/>
      </dsp:nvSpPr>
      <dsp:spPr>
        <a:xfrm rot="13900404" flipH="1">
          <a:off x="2280400" y="1055739"/>
          <a:ext cx="1109068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0EDEE3-430F-4D0C-9C01-850C575F5B6C}">
      <dsp:nvSpPr>
        <dsp:cNvPr id="0" name=""/>
        <dsp:cNvSpPr/>
      </dsp:nvSpPr>
      <dsp:spPr>
        <a:xfrm>
          <a:off x="1691859" y="73274"/>
          <a:ext cx="1092050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00" b="1" i="0" kern="1200" dirty="0" smtClean="0">
              <a:latin typeface="Century Gothic" pitchFamily="34" charset="0"/>
            </a:rPr>
            <a:t>ООО</a:t>
          </a:r>
          <a:r>
            <a:rPr lang="ru-RU" sz="1300" b="1" i="0" kern="1200" baseline="0" dirty="0" smtClean="0">
              <a:latin typeface="Century Gothic" pitchFamily="34" charset="0"/>
            </a:rPr>
            <a:t> «НТПФ «Эталон»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900" b="1" i="0" kern="1200" baseline="0" dirty="0" smtClean="0">
              <a:latin typeface="Century Gothic" pitchFamily="34" charset="0"/>
            </a:rPr>
            <a:t>г. Магнитогорск</a:t>
          </a:r>
          <a:endParaRPr lang="ru-RU" sz="900" b="1" i="0" kern="1200" dirty="0">
            <a:latin typeface="Century Gothic" pitchFamily="34" charset="0"/>
          </a:endParaRPr>
        </a:p>
      </dsp:txBody>
      <dsp:txXfrm>
        <a:off x="1691859" y="73274"/>
        <a:ext cx="1092050" cy="620584"/>
      </dsp:txXfrm>
    </dsp:sp>
    <dsp:sp modelId="{0591E5AD-0299-4653-8D72-42751D2BEE26}">
      <dsp:nvSpPr>
        <dsp:cNvPr id="0" name=""/>
        <dsp:cNvSpPr/>
      </dsp:nvSpPr>
      <dsp:spPr>
        <a:xfrm rot="4631245">
          <a:off x="3108844" y="865698"/>
          <a:ext cx="846583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4B3C43A-6ED4-415D-B33A-D47680EAA619}">
      <dsp:nvSpPr>
        <dsp:cNvPr id="0" name=""/>
        <dsp:cNvSpPr/>
      </dsp:nvSpPr>
      <dsp:spPr>
        <a:xfrm>
          <a:off x="2952056" y="-48205"/>
          <a:ext cx="934243" cy="6255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latin typeface="Century Gothic" pitchFamily="34" charset="0"/>
            </a:rPr>
            <a:t>ОАО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latin typeface="Century Gothic" pitchFamily="34" charset="0"/>
            </a:rPr>
            <a:t>«ММК»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800" b="1" kern="1200" dirty="0" smtClean="0">
              <a:latin typeface="Century Gothic" pitchFamily="34" charset="0"/>
            </a:rPr>
            <a:t>г. Магнитогорск</a:t>
          </a:r>
          <a:endParaRPr lang="ru-RU" sz="800" b="1" kern="1200" dirty="0">
            <a:latin typeface="Century Gothic" pitchFamily="34" charset="0"/>
          </a:endParaRPr>
        </a:p>
      </dsp:txBody>
      <dsp:txXfrm>
        <a:off x="2952056" y="-48205"/>
        <a:ext cx="934243" cy="625530"/>
      </dsp:txXfrm>
    </dsp:sp>
    <dsp:sp modelId="{21870C24-45F7-486D-9077-3E27C695A221}">
      <dsp:nvSpPr>
        <dsp:cNvPr id="0" name=""/>
        <dsp:cNvSpPr/>
      </dsp:nvSpPr>
      <dsp:spPr>
        <a:xfrm rot="5964034">
          <a:off x="4015431" y="890488"/>
          <a:ext cx="756712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9813E4E-8DB8-4EE9-B8CC-28132D037F96}">
      <dsp:nvSpPr>
        <dsp:cNvPr id="0" name=""/>
        <dsp:cNvSpPr/>
      </dsp:nvSpPr>
      <dsp:spPr>
        <a:xfrm>
          <a:off x="4068119" y="1267"/>
          <a:ext cx="985729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4222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50" b="1" kern="1200" dirty="0" smtClean="0">
              <a:latin typeface="Century Gothic" pitchFamily="34" charset="0"/>
            </a:rPr>
            <a:t>ПАО «НПО «</a:t>
          </a:r>
          <a:r>
            <a:rPr lang="ru-RU" sz="950" b="1" kern="1200" dirty="0" err="1" smtClean="0">
              <a:latin typeface="Century Gothic" pitchFamily="34" charset="0"/>
            </a:rPr>
            <a:t>Андроидная</a:t>
          </a:r>
          <a:r>
            <a:rPr lang="ru-RU" sz="950" b="1" kern="1200" dirty="0" smtClean="0">
              <a:latin typeface="Century Gothic" pitchFamily="34" charset="0"/>
            </a:rPr>
            <a:t> техника»</a:t>
          </a:r>
        </a:p>
        <a:p>
          <a:pPr lvl="0" algn="ctr" defTabSz="4222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Century Gothic" pitchFamily="34" charset="0"/>
            </a:rPr>
            <a:t>г. Магнитогорск</a:t>
          </a:r>
          <a:endParaRPr lang="ru-RU" sz="800" b="1" kern="1200" dirty="0">
            <a:latin typeface="Century Gothic" pitchFamily="34" charset="0"/>
          </a:endParaRPr>
        </a:p>
      </dsp:txBody>
      <dsp:txXfrm>
        <a:off x="4068119" y="1267"/>
        <a:ext cx="985729" cy="620584"/>
      </dsp:txXfrm>
    </dsp:sp>
    <dsp:sp modelId="{E5BC63C0-30FB-4E03-87B3-8A41C419F3E3}">
      <dsp:nvSpPr>
        <dsp:cNvPr id="0" name=""/>
        <dsp:cNvSpPr/>
      </dsp:nvSpPr>
      <dsp:spPr>
        <a:xfrm rot="7732199">
          <a:off x="4622684" y="1058601"/>
          <a:ext cx="1115610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0D1A6DD-78B8-4A85-960D-013D034746D5}">
      <dsp:nvSpPr>
        <dsp:cNvPr id="0" name=""/>
        <dsp:cNvSpPr/>
      </dsp:nvSpPr>
      <dsp:spPr>
        <a:xfrm>
          <a:off x="5181541" y="145289"/>
          <a:ext cx="974806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latin typeface="Century Gothic" pitchFamily="34" charset="0"/>
            </a:rPr>
            <a:t>ПАО «КАМАЗ»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Century Gothic" pitchFamily="34" charset="0"/>
            </a:rPr>
            <a:t>г. Набережные Челны</a:t>
          </a:r>
          <a:endParaRPr lang="ru-RU" sz="900" b="1" kern="1200" dirty="0">
            <a:latin typeface="Century Gothic" pitchFamily="34" charset="0"/>
          </a:endParaRPr>
        </a:p>
      </dsp:txBody>
      <dsp:txXfrm>
        <a:off x="5181541" y="145289"/>
        <a:ext cx="974806" cy="620584"/>
      </dsp:txXfrm>
    </dsp:sp>
    <dsp:sp modelId="{56AA35B1-3472-4017-84A3-594BFAFD546E}">
      <dsp:nvSpPr>
        <dsp:cNvPr id="0" name=""/>
        <dsp:cNvSpPr/>
      </dsp:nvSpPr>
      <dsp:spPr>
        <a:xfrm rot="19814375" flipH="1">
          <a:off x="5025679" y="1529389"/>
          <a:ext cx="1154166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C56D6DD-092F-4028-893B-18F6B7AA3C06}">
      <dsp:nvSpPr>
        <dsp:cNvPr id="0" name=""/>
        <dsp:cNvSpPr/>
      </dsp:nvSpPr>
      <dsp:spPr>
        <a:xfrm>
          <a:off x="6084339" y="793352"/>
          <a:ext cx="952473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latin typeface="Century Gothic" pitchFamily="34" charset="0"/>
            </a:rPr>
            <a:t>ООО</a:t>
          </a:r>
          <a:r>
            <a:rPr lang="ru-RU" sz="1300" b="1" kern="1200" baseline="0" dirty="0" smtClean="0">
              <a:latin typeface="Century Gothic" pitchFamily="34" charset="0"/>
            </a:rPr>
            <a:t> «Канта»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baseline="0" dirty="0" smtClean="0">
              <a:latin typeface="Century Gothic" pitchFamily="34" charset="0"/>
            </a:rPr>
            <a:t>г. Челябинск</a:t>
          </a:r>
          <a:endParaRPr lang="ru-RU" sz="900" b="1" kern="1200" dirty="0">
            <a:latin typeface="Century Gothic" pitchFamily="34" charset="0"/>
          </a:endParaRPr>
        </a:p>
      </dsp:txBody>
      <dsp:txXfrm>
        <a:off x="6084339" y="793352"/>
        <a:ext cx="952473" cy="620584"/>
      </dsp:txXfrm>
    </dsp:sp>
    <dsp:sp modelId="{D35387E3-C480-48B4-9048-BE5F7F2036C9}">
      <dsp:nvSpPr>
        <dsp:cNvPr id="0" name=""/>
        <dsp:cNvSpPr/>
      </dsp:nvSpPr>
      <dsp:spPr>
        <a:xfrm rot="20514958" flipH="1">
          <a:off x="5200146" y="1930111"/>
          <a:ext cx="1343106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263573B-A595-4534-8528-446ABD9981C8}">
      <dsp:nvSpPr>
        <dsp:cNvPr id="0" name=""/>
        <dsp:cNvSpPr/>
      </dsp:nvSpPr>
      <dsp:spPr>
        <a:xfrm>
          <a:off x="6588405" y="1513426"/>
          <a:ext cx="775731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Century Gothic" pitchFamily="34" charset="0"/>
            </a:rPr>
            <a:t>ОАО «БЛМЗ»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Century Gothic" pitchFamily="34" charset="0"/>
            </a:rPr>
            <a:t>Г. Баймак</a:t>
          </a:r>
          <a:endParaRPr lang="ru-RU" sz="1000" b="1" kern="1200" dirty="0">
            <a:latin typeface="Century Gothic" pitchFamily="34" charset="0"/>
          </a:endParaRPr>
        </a:p>
      </dsp:txBody>
      <dsp:txXfrm>
        <a:off x="6588405" y="1513426"/>
        <a:ext cx="775731" cy="620584"/>
      </dsp:txXfrm>
    </dsp:sp>
    <dsp:sp modelId="{02015AB3-4796-4FBE-ADE0-3071C110D778}">
      <dsp:nvSpPr>
        <dsp:cNvPr id="0" name=""/>
        <dsp:cNvSpPr/>
      </dsp:nvSpPr>
      <dsp:spPr>
        <a:xfrm flipH="1">
          <a:off x="5257204" y="2469945"/>
          <a:ext cx="1427555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54336C-F7CB-40BB-B1D1-FB24470396EF}">
      <dsp:nvSpPr>
        <dsp:cNvPr id="0" name=""/>
        <dsp:cNvSpPr/>
      </dsp:nvSpPr>
      <dsp:spPr>
        <a:xfrm>
          <a:off x="6804423" y="2407050"/>
          <a:ext cx="965521" cy="6205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rgbClr val="36419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latin typeface="Century Gothic" pitchFamily="34" charset="0"/>
            </a:rPr>
            <a:t>ОАО «ЧТПЗ»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Century Gothic" pitchFamily="34" charset="0"/>
            </a:rPr>
            <a:t>Г. Челябинск</a:t>
          </a:r>
          <a:endParaRPr lang="ru-RU" sz="900" b="1" kern="1200" dirty="0">
            <a:latin typeface="Century Gothic" pitchFamily="34" charset="0"/>
          </a:endParaRPr>
        </a:p>
      </dsp:txBody>
      <dsp:txXfrm>
        <a:off x="6804423" y="2407050"/>
        <a:ext cx="965521" cy="620584"/>
      </dsp:txXfrm>
    </dsp:sp>
    <dsp:sp modelId="{288E1156-97D2-4452-8051-2623CDD74178}">
      <dsp:nvSpPr>
        <dsp:cNvPr id="0" name=""/>
        <dsp:cNvSpPr/>
      </dsp:nvSpPr>
      <dsp:spPr>
        <a:xfrm rot="11345724">
          <a:off x="5184303" y="3025597"/>
          <a:ext cx="1521415" cy="315833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B7FD033-F946-4789-93A9-599EADD3A501}">
      <dsp:nvSpPr>
        <dsp:cNvPr id="0" name=""/>
        <dsp:cNvSpPr/>
      </dsp:nvSpPr>
      <dsp:spPr>
        <a:xfrm>
          <a:off x="6876421" y="3097608"/>
          <a:ext cx="919737" cy="6755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>
              <a:latin typeface="Century Gothic" pitchFamily="34" charset="0"/>
            </a:rPr>
            <a:t>ООО «</a:t>
          </a:r>
          <a:r>
            <a:rPr lang="ru-RU" sz="900" b="1" kern="1200" dirty="0" err="1" smtClean="0">
              <a:latin typeface="Century Gothic" pitchFamily="34" charset="0"/>
            </a:rPr>
            <a:t>Шлаксервис</a:t>
          </a:r>
          <a:r>
            <a:rPr lang="ru-RU" sz="900" b="1" kern="1200" dirty="0" smtClean="0">
              <a:latin typeface="Century Gothic" pitchFamily="34" charset="0"/>
            </a:rPr>
            <a:t>»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Century Gothic" pitchFamily="34" charset="0"/>
            </a:rPr>
            <a:t>г. Магнитогорск</a:t>
          </a:r>
          <a:endParaRPr lang="ru-RU" sz="800" b="1" kern="1200" dirty="0">
            <a:latin typeface="Century Gothic" pitchFamily="34" charset="0"/>
          </a:endParaRPr>
        </a:p>
      </dsp:txBody>
      <dsp:txXfrm>
        <a:off x="6876421" y="3097608"/>
        <a:ext cx="919737" cy="675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45200-6772-47DF-A6EA-176FFAB3E2DD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7962E-6A03-48A3-BAEB-13EE3A03067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0632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7962E-6A03-48A3-BAEB-13EE3A03067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474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7962E-6A03-48A3-BAEB-13EE3A03067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474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5698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658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33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709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140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348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077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724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590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780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E0219-698E-47AD-A344-BC3F53AE3E93}" type="datetimeFigureOut">
              <a:rPr lang="ru-RU" smtClean="0"/>
              <a:pPr/>
              <a:t>01.04.2016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1C122-7ABF-439C-914C-8DF9FF98BC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445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БРЕНДБУК\Для шаблона презаентаци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147176" cy="5154613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691680" y="123478"/>
            <a:ext cx="6912768" cy="66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Магнитогорский государственный технический университет им. Г.И. Носова</a:t>
            </a:r>
            <a:endParaRPr lang="ru-RU" dirty="0">
              <a:solidFill>
                <a:srgbClr val="323C8D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11"/>
          <p:cNvSpPr>
            <a:spLocks noChangeArrowheads="1"/>
          </p:cNvSpPr>
          <p:nvPr/>
        </p:nvSpPr>
        <p:spPr bwMode="auto">
          <a:xfrm>
            <a:off x="3851275" y="4227513"/>
            <a:ext cx="4968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ru-RU" dirty="0">
                <a:solidFill>
                  <a:srgbClr val="323C8D"/>
                </a:solidFill>
                <a:latin typeface="Century Gothic" pitchFamily="34" charset="0"/>
              </a:rPr>
              <a:t>Магнитогорск, </a:t>
            </a:r>
            <a:r>
              <a:rPr lang="ru-RU" dirty="0" smtClean="0">
                <a:solidFill>
                  <a:srgbClr val="323C8D"/>
                </a:solidFill>
                <a:latin typeface="Century Gothic" pitchFamily="34" charset="0"/>
              </a:rPr>
              <a:t>201</a:t>
            </a:r>
            <a:r>
              <a:rPr lang="en-US" dirty="0" smtClean="0">
                <a:solidFill>
                  <a:srgbClr val="323C8D"/>
                </a:solidFill>
                <a:latin typeface="Century Gothic" pitchFamily="34" charset="0"/>
              </a:rPr>
              <a:t>6</a:t>
            </a:r>
            <a:endParaRPr lang="ru-RU" dirty="0">
              <a:solidFill>
                <a:srgbClr val="323C8D"/>
              </a:solidFill>
              <a:latin typeface="Century Gothic" pitchFamily="34" charset="0"/>
            </a:endParaRPr>
          </a:p>
        </p:txBody>
      </p:sp>
      <p:sp>
        <p:nvSpPr>
          <p:cNvPr id="8" name="Содержимое 9"/>
          <p:cNvSpPr>
            <a:spLocks noGrp="1"/>
          </p:cNvSpPr>
          <p:nvPr>
            <p:ph idx="1"/>
          </p:nvPr>
        </p:nvSpPr>
        <p:spPr>
          <a:xfrm>
            <a:off x="1692275" y="1058863"/>
            <a:ext cx="6983413" cy="2665412"/>
          </a:xfrm>
        </p:spPr>
        <p:txBody>
          <a:bodyPr rtlCol="0">
            <a:noAutofit/>
          </a:bodyPr>
          <a:lstStyle/>
          <a:p>
            <a:pPr marL="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800" b="1" cap="all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ИНЖИНИРИНГОВЫЙ </a:t>
            </a:r>
            <a:r>
              <a:rPr lang="ru-RU" sz="1800" b="1" cap="all" dirty="0">
                <a:solidFill>
                  <a:srgbClr val="323C8D"/>
                </a:solidFill>
                <a:latin typeface="Century Gothic" panose="020B0502020202020204" pitchFamily="34" charset="0"/>
              </a:rPr>
              <a:t>ЦЕНТР МГТУ </a:t>
            </a:r>
            <a:endParaRPr lang="ru-RU" sz="1800" b="1" cap="all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800" b="1" cap="all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ПО ПРОЕКТНОМУ И </a:t>
            </a:r>
            <a:r>
              <a:rPr lang="ru-RU" sz="1800" b="1" cap="all" dirty="0">
                <a:solidFill>
                  <a:srgbClr val="323C8D"/>
                </a:solidFill>
                <a:latin typeface="Century Gothic" panose="020B0502020202020204" pitchFamily="34" charset="0"/>
              </a:rPr>
              <a:t>ТЕХНОЛОГИЧЕСКОМУ ОБЕСПЕЧЕНИЮ ИМПОРТОЗАВИСИМЫХ ОБЛАСТЕЙ ПРОМЫШЛЕННОСТИ </a:t>
            </a:r>
            <a:endParaRPr lang="ru-RU" sz="1800" b="1" cap="all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800" b="1" cap="all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НОВЫМИ </a:t>
            </a:r>
            <a:r>
              <a:rPr lang="ru-RU" sz="1800" b="1" cap="all" dirty="0">
                <a:solidFill>
                  <a:srgbClr val="323C8D"/>
                </a:solidFill>
                <a:latin typeface="Century Gothic" panose="020B0502020202020204" pitchFamily="34" charset="0"/>
              </a:rPr>
              <a:t>МАТЕРИАЛАМИ, ТЕХНОЛОГИЯМИ И СИСТЕМАМИ АВТОМАТИЗИРОВАННОГО </a:t>
            </a:r>
            <a:r>
              <a:rPr lang="ru-RU" sz="1800" b="1" cap="all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УПРАВЛЕНИЯ</a:t>
            </a:r>
            <a:endParaRPr lang="ru-RU" sz="1800" b="1" cap="all" dirty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01995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кругленный прямоугольник 25"/>
          <p:cNvSpPr/>
          <p:nvPr/>
        </p:nvSpPr>
        <p:spPr>
          <a:xfrm>
            <a:off x="4211960" y="3219822"/>
            <a:ext cx="2160240" cy="1800200"/>
          </a:xfrm>
          <a:prstGeom prst="roundRect">
            <a:avLst/>
          </a:prstGeom>
          <a:solidFill>
            <a:srgbClr val="3E4B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331640" y="3219822"/>
            <a:ext cx="2664296" cy="1800200"/>
          </a:xfrm>
          <a:prstGeom prst="roundRect">
            <a:avLst/>
          </a:prstGeom>
          <a:solidFill>
            <a:srgbClr val="3E4B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243012" y="20785"/>
            <a:ext cx="7900987" cy="66176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Стратегическая цель</a:t>
            </a:r>
          </a:p>
        </p:txBody>
      </p:sp>
      <p:pic>
        <p:nvPicPr>
          <p:cNvPr id="5" name="Picture 2" descr="D:\БРЕНДБУК\Для шаблона презаентации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113"/>
            <a:ext cx="1243013" cy="5154613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1540404" y="771550"/>
            <a:ext cx="7272808" cy="936104"/>
          </a:xfrm>
          <a:prstGeom prst="roundRect">
            <a:avLst/>
          </a:prstGeom>
          <a:solidFill>
            <a:srgbClr val="323C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dirty="0" smtClean="0"/>
          </a:p>
          <a:p>
            <a:r>
              <a:rPr lang="ru-RU" sz="1450" b="1" dirty="0" smtClean="0">
                <a:latin typeface="Century Gothic" panose="020B0502020202020204" pitchFamily="34" charset="0"/>
              </a:rPr>
              <a:t>Удовлетворение потребностей заказчиков в создании, внедрении и продвижении инновационных научно-исследовательских технологических разработок, способствующих </a:t>
            </a:r>
            <a:r>
              <a:rPr lang="ru-RU" sz="1450" b="1" dirty="0" err="1" smtClean="0">
                <a:latin typeface="Century Gothic" panose="020B0502020202020204" pitchFamily="34" charset="0"/>
              </a:rPr>
              <a:t>импортозамещению</a:t>
            </a:r>
            <a:r>
              <a:rPr lang="ru-RU" sz="1450" b="1" dirty="0" smtClean="0">
                <a:latin typeface="Century Gothic" panose="020B0502020202020204" pitchFamily="34" charset="0"/>
              </a:rPr>
              <a:t> в приоритетных направлениях деятельности</a:t>
            </a:r>
            <a:r>
              <a:rPr lang="en-US" sz="1450" b="1" dirty="0" smtClean="0">
                <a:latin typeface="Century Gothic" panose="020B0502020202020204" pitchFamily="34" charset="0"/>
              </a:rPr>
              <a:t>:</a:t>
            </a:r>
            <a:endParaRPr lang="ru-RU" sz="1450" b="1" dirty="0" smtClean="0">
              <a:latin typeface="Century Gothic" panose="020B0502020202020204" pitchFamily="34" charset="0"/>
            </a:endParaRPr>
          </a:p>
          <a:p>
            <a:pPr algn="just"/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9672" y="4515966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97903" y="1966345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3648" y="257175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+mj-ea"/>
                <a:cs typeface="+mj-cs"/>
              </a:rPr>
              <a:t>КОНКУРЕНТНЫЕ ПРЕИМУЩЕСТВА </a:t>
            </a:r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xmlns="" val="1219223109"/>
              </p:ext>
            </p:extLst>
          </p:nvPr>
        </p:nvGraphicFramePr>
        <p:xfrm>
          <a:off x="1331640" y="1707654"/>
          <a:ext cx="7488832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331640" y="3291830"/>
            <a:ext cx="28083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</a:t>
            </a:r>
            <a:r>
              <a:rPr lang="ru-RU" sz="1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оздание современной системы инжиниринга, включающей разработку и поддержку высокотехнологичных продуктов, инжиниринг производств, содействие оказанию комплекса образовательных услуг на базе проектного подхода и продвижение отечественных технологий</a:t>
            </a:r>
            <a:endParaRPr lang="ru-RU" sz="11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11960" y="3219822"/>
            <a:ext cx="221956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Реализация стратегии «Чистые технологии», в рамках которой разработки Инжинирингового центра адаптируются и продвигаются крупными компаниями из соответствующих сфер бизнеса</a:t>
            </a:r>
            <a:endParaRPr lang="ru-RU" sz="11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8201464">
            <a:off x="3031358" y="2873624"/>
            <a:ext cx="317372" cy="2529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5148064" y="2931790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19431656">
            <a:off x="7004508" y="2909175"/>
            <a:ext cx="257110" cy="2746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516216" y="3219822"/>
            <a:ext cx="2376264" cy="1800200"/>
          </a:xfrm>
          <a:prstGeom prst="roundRect">
            <a:avLst/>
          </a:prstGeom>
          <a:solidFill>
            <a:srgbClr val="3E4B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88224" y="3219822"/>
            <a:ext cx="240670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Применение системного подхода к решению научно-практических задач, полного цикла мини-производства высокопрочных материалов и комплектующих, высокотехнологичных испытаний образцов, программного обеспечения мирового уровня</a:t>
            </a:r>
            <a:endParaRPr lang="ru-RU" sz="11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752" y="-11113"/>
            <a:ext cx="8147248" cy="493564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Основные направления деятельности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67125102"/>
              </p:ext>
            </p:extLst>
          </p:nvPr>
        </p:nvGraphicFramePr>
        <p:xfrm>
          <a:off x="1243012" y="699542"/>
          <a:ext cx="7649468" cy="4443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D:\БРЕНДБУК\Для шаблона презаентации_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-11113"/>
            <a:ext cx="1243013" cy="5154613"/>
          </a:xfrm>
          <a:prstGeom prst="rect">
            <a:avLst/>
          </a:prstGeom>
          <a:noFill/>
        </p:spPr>
      </p:pic>
      <p:sp>
        <p:nvSpPr>
          <p:cNvPr id="10" name="Скругленный прямоугольник 9"/>
          <p:cNvSpPr/>
          <p:nvPr/>
        </p:nvSpPr>
        <p:spPr>
          <a:xfrm>
            <a:off x="6228184" y="679644"/>
            <a:ext cx="2808312" cy="2088232"/>
          </a:xfrm>
          <a:prstGeom prst="roundRect">
            <a:avLst/>
          </a:prstGeom>
          <a:ln>
            <a:solidFill>
              <a:srgbClr val="323C8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31640" y="660516"/>
            <a:ext cx="2520280" cy="2088232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31640" y="2751770"/>
            <a:ext cx="2592288" cy="2196244"/>
          </a:xfrm>
          <a:prstGeom prst="roundRect">
            <a:avLst/>
          </a:prstGeom>
          <a:ln>
            <a:solidFill>
              <a:srgbClr val="323C8D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251932" y="2771287"/>
            <a:ext cx="2784564" cy="2197059"/>
          </a:xfrm>
          <a:prstGeom prst="roundRect">
            <a:avLst/>
          </a:prstGeom>
          <a:ln>
            <a:solidFill>
              <a:srgbClr val="323C8D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r"/>
            <a:endParaRPr lang="ru-RU" sz="1000" dirty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/>
            <a:endParaRPr lang="ru-RU" sz="1000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/>
            <a:endParaRPr lang="ru-RU" sz="1000" dirty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/>
            <a:endParaRPr lang="ru-RU" sz="1000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Блок-схема: ИЛИ 6"/>
          <p:cNvSpPr/>
          <p:nvPr/>
        </p:nvSpPr>
        <p:spPr>
          <a:xfrm>
            <a:off x="2793236" y="714137"/>
            <a:ext cx="4383816" cy="4107478"/>
          </a:xfrm>
          <a:prstGeom prst="flowChartOr">
            <a:avLst/>
          </a:prstGeom>
          <a:solidFill>
            <a:srgbClr val="3641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644008" y="2427734"/>
            <a:ext cx="683778" cy="6764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2000" b="1" dirty="0" err="1" smtClean="0">
                <a:latin typeface="Century Gothic" panose="020B0502020202020204" pitchFamily="34" charset="0"/>
              </a:rPr>
              <a:t>иц</a:t>
            </a:r>
            <a:endParaRPr lang="ru-RU" sz="2000" b="1" dirty="0" smtClean="0">
              <a:latin typeface="Century Gothic" panose="020B0502020202020204" pitchFamily="34" charset="0"/>
            </a:endParaRPr>
          </a:p>
          <a:p>
            <a:pPr algn="ctr"/>
            <a:r>
              <a:rPr lang="ru-RU" sz="1400" b="1" dirty="0" smtClean="0">
                <a:latin typeface="Century Gothic" panose="020B0502020202020204" pitchFamily="34" charset="0"/>
              </a:rPr>
              <a:t>МГТУ</a:t>
            </a:r>
            <a:endParaRPr lang="ru-RU" sz="1400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19872" y="1275606"/>
            <a:ext cx="1452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МАТЕРИАЛЫ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57345" y="1316254"/>
            <a:ext cx="19446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КОМПЛЕКТУЮЩИЕ</a:t>
            </a:r>
            <a:endParaRPr lang="ru-RU" sz="13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27784" y="2859782"/>
            <a:ext cx="2250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ИНТЕЛЛЕКТУАЛЬНЫЕ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СИСТЕМЫ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32040" y="3219822"/>
            <a:ext cx="20534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ИНТЕГРИРОВАННОЕ ПРОЕКТНОЕ ОБРАЗОВАНИЕ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743563"/>
            <a:ext cx="2016224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8000" indent="-72000">
              <a:buFont typeface="Arial" panose="020B0604020202020204" pitchFamily="34" charset="0"/>
              <a:buChar char="•"/>
            </a:pPr>
            <a:r>
              <a:rPr lang="ru-RU" sz="130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Прецизионные сплавы и изделия из них</a:t>
            </a:r>
          </a:p>
          <a:p>
            <a:pPr marL="108000" indent="-72000">
              <a:buFont typeface="Arial" panose="020B0604020202020204" pitchFamily="34" charset="0"/>
              <a:buChar char="•"/>
            </a:pPr>
            <a:r>
              <a:rPr lang="ru-RU" sz="130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Высокопрочные стали и изделия из них</a:t>
            </a:r>
          </a:p>
          <a:p>
            <a:pPr marL="108000" indent="-72000">
              <a:buFont typeface="Arial" panose="020B0604020202020204" pitchFamily="34" charset="0"/>
              <a:buChar char="•"/>
            </a:pPr>
            <a:r>
              <a:rPr lang="ru-RU" sz="130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Заготовки специального назначения</a:t>
            </a:r>
            <a:endParaRPr lang="ru-RU" sz="1300" b="1" dirty="0">
              <a:solidFill>
                <a:srgbClr val="323C8D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60232" y="876128"/>
            <a:ext cx="2376264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/>
            <a:r>
              <a:rPr lang="ru-RU" sz="140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Узлы высокоточных систем</a:t>
            </a:r>
            <a:r>
              <a:rPr lang="en-US" sz="140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:</a:t>
            </a:r>
            <a:endParaRPr lang="ru-RU" sz="140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marL="360000" indent="-72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механических</a:t>
            </a:r>
          </a:p>
          <a:p>
            <a:pPr marL="468000" indent="-72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робототехнических</a:t>
            </a:r>
          </a:p>
          <a:p>
            <a:pPr marL="540000" indent="-72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пневмогидравлических</a:t>
            </a:r>
          </a:p>
          <a:p>
            <a:pPr marL="612000" indent="-72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электротехнических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31640" y="2787774"/>
            <a:ext cx="197883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Управление агрегатами с поддержкой результатов математического регулирования процессов в структуре САПР</a:t>
            </a:r>
          </a:p>
          <a:p>
            <a:r>
              <a:rPr lang="ru-RU" sz="120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(в том числе базы данных свойств новых материалов)</a:t>
            </a:r>
            <a:endParaRPr lang="ru-RU" sz="1200" b="1" dirty="0">
              <a:solidFill>
                <a:srgbClr val="323C8D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86293" y="1469218"/>
            <a:ext cx="2009402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lnSpc>
                <a:spcPct val="80000"/>
              </a:lnSpc>
              <a:spcBef>
                <a:spcPts val="1200"/>
              </a:spcBef>
            </a:pPr>
            <a:r>
              <a:rPr lang="ru-RU" sz="105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                                                                               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згот</a:t>
            </a:r>
            <a:r>
              <a:rPr lang="ru-RU" sz="1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авление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 п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рогнозирование и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обеспечение надежности</a:t>
            </a:r>
            <a:r>
              <a:rPr lang="ru-RU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элементов </a:t>
            </a:r>
            <a:r>
              <a:rPr lang="x-none" sz="1000">
                <a:solidFill>
                  <a:schemeClr val="bg1"/>
                </a:solidFill>
                <a:latin typeface="Century Gothic" panose="020B0502020202020204" pitchFamily="34" charset="0"/>
              </a:rPr>
              <a:t>систем 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и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конструкций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на </a:t>
            </a:r>
            <a:r>
              <a:rPr lang="x-none" sz="1000">
                <a:solidFill>
                  <a:schemeClr val="bg1"/>
                </a:solidFill>
                <a:latin typeface="Century Gothic" panose="020B0502020202020204" pitchFamily="34" charset="0"/>
              </a:rPr>
              <a:t>ранних </a:t>
            </a:r>
            <a:r>
              <a:rPr lang="ru-RU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тадиях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проектирования и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x-none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t>эксплуатации</a:t>
            </a:r>
            <a:endParaRPr lang="ru-RU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32329" y="1643150"/>
            <a:ext cx="2553663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4000">
              <a:lnSpc>
                <a:spcPct val="80000"/>
              </a:lnSpc>
            </a:pPr>
            <a:r>
              <a:rPr lang="ru-RU" sz="1050" dirty="0">
                <a:solidFill>
                  <a:schemeClr val="bg1"/>
                </a:solidFill>
              </a:rPr>
              <a:t> </a:t>
            </a:r>
            <a:r>
              <a:rPr lang="ru-RU" sz="1050" dirty="0" smtClean="0">
                <a:solidFill>
                  <a:schemeClr val="bg1"/>
                </a:solidFill>
              </a:rPr>
              <a:t>       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Проектирование, </a:t>
            </a:r>
          </a:p>
          <a:p>
            <a:pPr marL="216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     исследование и  коммерциализация </a:t>
            </a:r>
          </a:p>
          <a:p>
            <a:pPr marL="144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новых </a:t>
            </a:r>
            <a:r>
              <a:rPr lang="ru-RU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материалов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</a:t>
            </a:r>
          </a:p>
          <a:p>
            <a:pPr marL="72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технологий и элементов</a:t>
            </a:r>
          </a:p>
          <a:p>
            <a:pPr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систем автоматизированного</a:t>
            </a:r>
          </a:p>
          <a:p>
            <a:pPr marL="72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 управления </a:t>
            </a:r>
            <a:endParaRPr lang="ru-RU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02393" y="3356771"/>
            <a:ext cx="2515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>
              <a:lnSpc>
                <a:spcPct val="80000"/>
              </a:lnSpc>
            </a:pPr>
            <a:r>
              <a:rPr lang="ru-RU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Р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азработка </a:t>
            </a:r>
            <a:r>
              <a:rPr lang="ru-RU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модулей интеллектуальной </a:t>
            </a:r>
            <a:endParaRPr lang="ru-RU" sz="1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144000">
              <a:lnSpc>
                <a:spcPct val="80000"/>
              </a:lnSpc>
            </a:pPr>
            <a:r>
              <a:rPr lang="ru-RU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п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оддержки систем </a:t>
            </a:r>
          </a:p>
          <a:p>
            <a:pPr marL="216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управления </a:t>
            </a:r>
          </a:p>
          <a:p>
            <a:pPr marL="288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технологическими</a:t>
            </a:r>
          </a:p>
          <a:p>
            <a:pPr marL="396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процессами </a:t>
            </a:r>
            <a:r>
              <a:rPr lang="ru-RU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на </a:t>
            </a: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основе</a:t>
            </a:r>
          </a:p>
          <a:p>
            <a:pPr marL="540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детерминированных и</a:t>
            </a:r>
          </a:p>
          <a:p>
            <a:pPr marL="684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мягких методов</a:t>
            </a:r>
          </a:p>
          <a:p>
            <a:pPr marL="900000">
              <a:lnSpc>
                <a:spcPct val="80000"/>
              </a:lnSpc>
            </a:pPr>
            <a:r>
              <a:rPr lang="ru-RU" sz="1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вычислений</a:t>
            </a:r>
            <a:endParaRPr lang="ru-RU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82190" y="2819739"/>
            <a:ext cx="2754306" cy="21282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lvl="0" indent="-144000" algn="r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000" b="1" dirty="0">
                <a:solidFill>
                  <a:srgbClr val="323C8D"/>
                </a:solidFill>
                <a:latin typeface="Century Gothic" panose="020B0502020202020204" pitchFamily="34" charset="0"/>
              </a:rPr>
              <a:t>Г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енерация</a:t>
            </a: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 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знаний</a:t>
            </a:r>
            <a:r>
              <a:rPr lang="x-none" sz="1050" b="1">
                <a:solidFill>
                  <a:srgbClr val="323C8D"/>
                </a:solidFill>
                <a:latin typeface="Century Gothic" panose="020B0502020202020204" pitchFamily="34" charset="0"/>
              </a:rPr>
              <a:t>, 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>
              <a:lnSpc>
                <a:spcPct val="90000"/>
              </a:lnSpc>
            </a:pPr>
            <a:r>
              <a:rPr lang="ru-RU" sz="1050" b="1" dirty="0">
                <a:solidFill>
                  <a:srgbClr val="323C8D"/>
                </a:solidFill>
                <a:latin typeface="Century Gothic" panose="020B0502020202020204" pitchFamily="34" charset="0"/>
              </a:rPr>
              <a:t>в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ыполнение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>
              <a:lnSpc>
                <a:spcPct val="90000"/>
              </a:lnSpc>
            </a:pP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ф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ундаментальных</a:t>
            </a: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 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и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>
              <a:lnSpc>
                <a:spcPct val="90000"/>
              </a:lnSpc>
            </a:pP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прикладных исследований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>
              <a:lnSpc>
                <a:spcPct val="90000"/>
              </a:lnSpc>
            </a:pP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 по приоритетным 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>
              <a:lnSpc>
                <a:spcPct val="90000"/>
              </a:lnSpc>
            </a:pP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направлениям деятельности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lvl="0" algn="r">
              <a:lnSpc>
                <a:spcPct val="90000"/>
              </a:lnSpc>
            </a:pP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центра;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marL="171450" lvl="0" indent="-108000" algn="r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Р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азработка </a:t>
            </a:r>
            <a:endParaRPr lang="ru-RU" sz="1050" b="1" dirty="0" smtClean="0">
              <a:solidFill>
                <a:srgbClr val="323C8D"/>
              </a:solidFill>
              <a:latin typeface="Century Gothic" panose="020B0502020202020204" pitchFamily="34" charset="0"/>
            </a:endParaRPr>
          </a:p>
          <a:p>
            <a:pPr marL="63450" lvl="0" algn="r">
              <a:lnSpc>
                <a:spcPct val="90000"/>
              </a:lnSpc>
            </a:pP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высокоэффективной </a:t>
            </a:r>
            <a:r>
              <a:rPr lang="x-none" sz="1050" b="1">
                <a:solidFill>
                  <a:srgbClr val="323C8D"/>
                </a:solidFill>
                <a:latin typeface="Century Gothic" panose="020B0502020202020204" pitchFamily="34" charset="0"/>
              </a:rPr>
              <a:t>системы подготовки, 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переподготовки </a:t>
            </a:r>
            <a:r>
              <a:rPr lang="x-none" sz="1050" b="1">
                <a:solidFill>
                  <a:srgbClr val="323C8D"/>
                </a:solidFill>
                <a:latin typeface="Century Gothic" panose="020B0502020202020204" pitchFamily="34" charset="0"/>
              </a:rPr>
              <a:t>и повышения квалификации кадров, обеспечивающей 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интеграцию</a:t>
            </a: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 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научной </a:t>
            </a:r>
            <a:r>
              <a:rPr lang="x-none" sz="1050" b="1">
                <a:solidFill>
                  <a:srgbClr val="323C8D"/>
                </a:solidFill>
                <a:latin typeface="Century Gothic" panose="020B0502020202020204" pitchFamily="34" charset="0"/>
              </a:rPr>
              <a:t>и 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образовательной</a:t>
            </a:r>
            <a:r>
              <a:rPr lang="ru-RU" sz="1050" b="1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 </a:t>
            </a:r>
            <a:r>
              <a:rPr lang="x-none" sz="1050" b="1" smtClean="0">
                <a:solidFill>
                  <a:srgbClr val="323C8D"/>
                </a:solidFill>
                <a:latin typeface="Century Gothic" panose="020B0502020202020204" pitchFamily="34" charset="0"/>
              </a:rPr>
              <a:t>деятельностей</a:t>
            </a:r>
            <a:endParaRPr lang="ru-RU" sz="1050" b="1" dirty="0">
              <a:solidFill>
                <a:srgbClr val="323C8D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625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7704856" cy="64807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Научно-технический задел по направлению ИЦ</a:t>
            </a:r>
          </a:p>
        </p:txBody>
      </p:sp>
      <p:pic>
        <p:nvPicPr>
          <p:cNvPr id="5" name="Picture 2" descr="D:\БРЕНДБУК\Для шаблона презаентации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113"/>
            <a:ext cx="1243013" cy="5154613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403648" y="627534"/>
            <a:ext cx="7632848" cy="1368152"/>
          </a:xfrm>
          <a:prstGeom prst="roundRect">
            <a:avLst/>
          </a:prstGeom>
          <a:gradFill>
            <a:gsLst>
              <a:gs pos="0">
                <a:srgbClr val="323C8D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marL="180975" indent="0">
              <a:spcBef>
                <a:spcPts val="0"/>
              </a:spcBef>
              <a:buNone/>
              <a:defRPr/>
            </a:pPr>
            <a:r>
              <a:rPr lang="ru-RU" sz="1200" b="1" dirty="0" smtClean="0">
                <a:latin typeface="Century Gothic" pitchFamily="34" charset="0"/>
              </a:rPr>
              <a:t>527 </a:t>
            </a:r>
            <a:r>
              <a:rPr lang="ru-RU" sz="1200" b="1" dirty="0">
                <a:latin typeface="Century Gothic" pitchFamily="34" charset="0"/>
              </a:rPr>
              <a:t>научных результатов, опубликованных в передовых российских и </a:t>
            </a:r>
            <a:r>
              <a:rPr lang="ru-RU" sz="1200" b="1" dirty="0" smtClean="0">
                <a:latin typeface="Century Gothic" pitchFamily="34" charset="0"/>
              </a:rPr>
              <a:t>международных журналах (в том числе в журналах</a:t>
            </a:r>
            <a:r>
              <a:rPr lang="en-US" sz="1200" b="1" dirty="0" smtClean="0">
                <a:latin typeface="Century Gothic" pitchFamily="34" charset="0"/>
              </a:rPr>
              <a:t>, </a:t>
            </a:r>
            <a:r>
              <a:rPr lang="ru-RU" sz="1200" b="1" dirty="0" smtClean="0">
                <a:latin typeface="Century Gothic" pitchFamily="34" charset="0"/>
              </a:rPr>
              <a:t>индексируемых в базах данных </a:t>
            </a:r>
            <a:r>
              <a:rPr lang="ru-RU" sz="1200" b="1" dirty="0" err="1" smtClean="0">
                <a:latin typeface="Century Gothic" pitchFamily="34" charset="0"/>
              </a:rPr>
              <a:t>Web</a:t>
            </a:r>
            <a:r>
              <a:rPr lang="ru-RU" sz="1200" b="1" dirty="0" smtClean="0">
                <a:latin typeface="Century Gothic" pitchFamily="34" charset="0"/>
              </a:rPr>
              <a:t> </a:t>
            </a:r>
            <a:r>
              <a:rPr lang="ru-RU" sz="1200" b="1" dirty="0" err="1" smtClean="0">
                <a:latin typeface="Century Gothic" pitchFamily="34" charset="0"/>
              </a:rPr>
              <a:t>of</a:t>
            </a:r>
            <a:r>
              <a:rPr lang="ru-RU" sz="1200" b="1" dirty="0" smtClean="0">
                <a:latin typeface="Century Gothic" pitchFamily="34" charset="0"/>
              </a:rPr>
              <a:t> </a:t>
            </a:r>
            <a:r>
              <a:rPr lang="ru-RU" sz="1200" b="1" dirty="0" err="1" smtClean="0">
                <a:latin typeface="Century Gothic" pitchFamily="34" charset="0"/>
              </a:rPr>
              <a:t>Science</a:t>
            </a:r>
            <a:r>
              <a:rPr lang="ru-RU" sz="1200" b="1" dirty="0" smtClean="0">
                <a:latin typeface="Century Gothic" pitchFamily="34" charset="0"/>
              </a:rPr>
              <a:t> и </a:t>
            </a:r>
            <a:r>
              <a:rPr lang="ru-RU" sz="1200" b="1" dirty="0" err="1" smtClean="0">
                <a:latin typeface="Century Gothic" pitchFamily="34" charset="0"/>
              </a:rPr>
              <a:t>Scopus</a:t>
            </a:r>
            <a:r>
              <a:rPr lang="ru-RU" sz="1200" b="1" dirty="0" smtClean="0">
                <a:latin typeface="Century Gothic" pitchFamily="34" charset="0"/>
              </a:rPr>
              <a:t>)</a:t>
            </a:r>
            <a:r>
              <a:rPr lang="en-US" sz="1200" b="1" dirty="0" smtClean="0">
                <a:latin typeface="Century Gothic" pitchFamily="34" charset="0"/>
              </a:rPr>
              <a:t>;</a:t>
            </a:r>
            <a:endParaRPr lang="ru-RU" sz="1200" b="1" dirty="0">
              <a:latin typeface="Century Gothic" pitchFamily="34" charset="0"/>
            </a:endParaRPr>
          </a:p>
          <a:p>
            <a:pPr marL="180975" indent="0">
              <a:spcBef>
                <a:spcPts val="0"/>
              </a:spcBef>
              <a:buNone/>
              <a:defRPr/>
            </a:pPr>
            <a:r>
              <a:rPr lang="ru-RU" sz="1200" b="1" dirty="0" smtClean="0">
                <a:latin typeface="Century Gothic" pitchFamily="34" charset="0"/>
              </a:rPr>
              <a:t>249 </a:t>
            </a:r>
            <a:r>
              <a:rPr lang="ru-RU" sz="1200" b="1" dirty="0">
                <a:latin typeface="Century Gothic" pitchFamily="34" charset="0"/>
              </a:rPr>
              <a:t>патентов: </a:t>
            </a:r>
            <a:r>
              <a:rPr lang="ru-RU" sz="1200" b="1" dirty="0" smtClean="0">
                <a:latin typeface="Century Gothic" pitchFamily="34" charset="0"/>
              </a:rPr>
              <a:t>77 </a:t>
            </a:r>
            <a:r>
              <a:rPr lang="ru-RU" sz="1200" b="1" dirty="0">
                <a:latin typeface="Century Gothic" pitchFamily="34" charset="0"/>
              </a:rPr>
              <a:t>на изобретения, </a:t>
            </a:r>
            <a:r>
              <a:rPr lang="ru-RU" sz="1200" b="1" dirty="0" smtClean="0">
                <a:latin typeface="Century Gothic" pitchFamily="34" charset="0"/>
              </a:rPr>
              <a:t>131 </a:t>
            </a:r>
            <a:r>
              <a:rPr lang="ru-RU" sz="1200" b="1" dirty="0">
                <a:latin typeface="Century Gothic" pitchFamily="34" charset="0"/>
              </a:rPr>
              <a:t>на полезные </a:t>
            </a:r>
            <a:r>
              <a:rPr lang="ru-RU" sz="1200" b="1" dirty="0" smtClean="0">
                <a:latin typeface="Century Gothic" pitchFamily="34" charset="0"/>
              </a:rPr>
              <a:t>модели, 41 зарубежный патент в Австрии, Италии, США, Германии и Японии. </a:t>
            </a:r>
            <a:endParaRPr lang="ru-RU" sz="1200" b="1" dirty="0">
              <a:latin typeface="Century Gothic" pitchFamily="34" charset="0"/>
            </a:endParaRPr>
          </a:p>
          <a:p>
            <a:pPr marL="180975" indent="0">
              <a:spcBef>
                <a:spcPts val="0"/>
              </a:spcBef>
              <a:buNone/>
              <a:defRPr/>
            </a:pPr>
            <a:r>
              <a:rPr lang="ru-RU" sz="1200" b="1" dirty="0" smtClean="0">
                <a:latin typeface="Century Gothic" pitchFamily="34" charset="0"/>
              </a:rPr>
              <a:t>Объем НИОКТР (2010-2016</a:t>
            </a:r>
            <a:r>
              <a:rPr lang="en-US" sz="1200" b="1" dirty="0" smtClean="0">
                <a:latin typeface="Century Gothic" pitchFamily="34" charset="0"/>
              </a:rPr>
              <a:t> </a:t>
            </a:r>
            <a:r>
              <a:rPr lang="ru-RU" sz="1200" b="1" dirty="0" smtClean="0">
                <a:latin typeface="Century Gothic" pitchFamily="34" charset="0"/>
              </a:rPr>
              <a:t>гг.) по заказам организаций реального сектора экономики составляет 759 млн. руб. </a:t>
            </a:r>
            <a:endParaRPr lang="ru-RU" sz="1200" b="1" dirty="0">
              <a:latin typeface="Century Gothic" pitchFamily="34" charset="0"/>
            </a:endParaRPr>
          </a:p>
        </p:txBody>
      </p:sp>
      <p:sp>
        <p:nvSpPr>
          <p:cNvPr id="8" name="Содержимое 6"/>
          <p:cNvSpPr txBox="1">
            <a:spLocks/>
          </p:cNvSpPr>
          <p:nvPr/>
        </p:nvSpPr>
        <p:spPr>
          <a:xfrm>
            <a:off x="1475656" y="2355726"/>
            <a:ext cx="3384376" cy="1584176"/>
          </a:xfrm>
          <a:prstGeom prst="roundRect">
            <a:avLst/>
          </a:prstGeom>
          <a:gradFill rotWithShape="1">
            <a:gsLst>
              <a:gs pos="0">
                <a:srgbClr val="323C8D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Autofit/>
          </a:bodyPr>
          <a:lstStyle/>
          <a:p>
            <a:pPr marL="180975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1200" dirty="0" smtClean="0">
                <a:latin typeface="Century Gothic" pitchFamily="34" charset="0"/>
              </a:rPr>
              <a:t>Технопарк МГТУ;</a:t>
            </a:r>
          </a:p>
          <a:p>
            <a:pPr marL="180975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1200" dirty="0" smtClean="0">
                <a:latin typeface="Century Gothic" pitchFamily="34" charset="0"/>
              </a:rPr>
              <a:t>НИИ </a:t>
            </a:r>
            <a:r>
              <a:rPr lang="ru-RU" sz="1200" dirty="0" err="1" smtClean="0">
                <a:latin typeface="Century Gothic" pitchFamily="34" charset="0"/>
              </a:rPr>
              <a:t>Наносталей</a:t>
            </a:r>
            <a:r>
              <a:rPr lang="ru-RU" sz="1200" dirty="0" smtClean="0">
                <a:latin typeface="Century Gothic" pitchFamily="34" charset="0"/>
              </a:rPr>
              <a:t>;</a:t>
            </a:r>
          </a:p>
          <a:p>
            <a:pPr marL="180975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1200" dirty="0" err="1" smtClean="0">
                <a:latin typeface="Century Gothic" pitchFamily="34" charset="0"/>
              </a:rPr>
              <a:t>Инновационно-технологический</a:t>
            </a:r>
            <a:r>
              <a:rPr lang="ru-RU" sz="1200" dirty="0" smtClean="0">
                <a:latin typeface="Century Gothic" pitchFamily="34" charset="0"/>
              </a:rPr>
              <a:t> центр;</a:t>
            </a:r>
          </a:p>
          <a:p>
            <a:pPr marL="180975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1200" dirty="0" smtClean="0">
                <a:latin typeface="Century Gothic" pitchFamily="34" charset="0"/>
              </a:rPr>
              <a:t>Ресурсный центр </a:t>
            </a:r>
            <a:r>
              <a:rPr lang="ru-RU" sz="1200" dirty="0" err="1" smtClean="0">
                <a:latin typeface="Century Gothic" pitchFamily="34" charset="0"/>
              </a:rPr>
              <a:t>нанотехнологий</a:t>
            </a:r>
            <a:r>
              <a:rPr lang="ru-RU" sz="1200" dirty="0" smtClean="0">
                <a:latin typeface="Century Gothic" pitchFamily="34" charset="0"/>
              </a:rPr>
              <a:t> и </a:t>
            </a:r>
            <a:r>
              <a:rPr lang="ru-RU" sz="1200" dirty="0" err="1" smtClean="0">
                <a:latin typeface="Century Gothic" pitchFamily="34" charset="0"/>
              </a:rPr>
              <a:t>наноматериалов</a:t>
            </a:r>
            <a:r>
              <a:rPr lang="ru-RU" sz="1200" dirty="0" smtClean="0">
                <a:latin typeface="Century Gothic" pitchFamily="34" charset="0"/>
              </a:rPr>
              <a:t>;</a:t>
            </a:r>
          </a:p>
          <a:p>
            <a:pPr marL="180975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1200" dirty="0" smtClean="0">
                <a:latin typeface="Century Gothic" pitchFamily="34" charset="0"/>
              </a:rPr>
              <a:t>Патентно-информационный отдел</a:t>
            </a:r>
            <a:r>
              <a:rPr lang="en-US" sz="1200" dirty="0" smtClean="0">
                <a:latin typeface="Century Gothic" pitchFamily="34" charset="0"/>
              </a:rPr>
              <a:t>;</a:t>
            </a:r>
            <a:endParaRPr lang="ru-RU" sz="1200" dirty="0" smtClean="0">
              <a:latin typeface="Century Gothic" pitchFamily="34" charset="0"/>
            </a:endParaRPr>
          </a:p>
          <a:p>
            <a:pPr marL="180975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sz="1200" dirty="0" smtClean="0">
                <a:latin typeface="Century Gothic" pitchFamily="34" charset="0"/>
              </a:rPr>
              <a:t>Студенческий бизнес-инкубатор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7864" y="2067694"/>
            <a:ext cx="3744416" cy="523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+mj-ea"/>
                <a:cs typeface="+mj-cs"/>
              </a:rPr>
              <a:t>Инжиниринговая инфраструктура </a:t>
            </a:r>
          </a:p>
          <a:p>
            <a:endParaRPr lang="ru-RU" dirty="0"/>
          </a:p>
        </p:txBody>
      </p:sp>
      <p:sp>
        <p:nvSpPr>
          <p:cNvPr id="10" name="Содержимое 6"/>
          <p:cNvSpPr txBox="1">
            <a:spLocks/>
          </p:cNvSpPr>
          <p:nvPr/>
        </p:nvSpPr>
        <p:spPr>
          <a:xfrm>
            <a:off x="5292080" y="2355726"/>
            <a:ext cx="3600400" cy="1656184"/>
          </a:xfrm>
          <a:prstGeom prst="roundRect">
            <a:avLst/>
          </a:prstGeom>
          <a:gradFill rotWithShape="1">
            <a:gsLst>
              <a:gs pos="0">
                <a:srgbClr val="323C8D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 fontScale="92500" lnSpcReduction="20000"/>
          </a:bodyPr>
          <a:lstStyle/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 smtClean="0">
                <a:latin typeface="Century Gothic" pitchFamily="34" charset="0"/>
              </a:rPr>
              <a:t>Малые инновационные предприятия</a:t>
            </a:r>
            <a:r>
              <a:rPr lang="en-US" sz="1200" dirty="0" smtClean="0">
                <a:latin typeface="Century Gothic" pitchFamily="34" charset="0"/>
              </a:rPr>
              <a:t>:</a:t>
            </a:r>
          </a:p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 smtClean="0">
                <a:latin typeface="Century Gothic" pitchFamily="34" charset="0"/>
              </a:rPr>
              <a:t>ООО «</a:t>
            </a:r>
            <a:r>
              <a:rPr lang="ru-RU" sz="1200" dirty="0" err="1" smtClean="0">
                <a:latin typeface="Century Gothic" pitchFamily="34" charset="0"/>
              </a:rPr>
              <a:t>Термодеформ</a:t>
            </a:r>
            <a:r>
              <a:rPr lang="ru-RU" sz="1200" dirty="0" smtClean="0">
                <a:latin typeface="Century Gothic" pitchFamily="34" charset="0"/>
              </a:rPr>
              <a:t> – МГТУ»</a:t>
            </a:r>
          </a:p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>
                <a:latin typeface="Century Gothic" pitchFamily="34" charset="0"/>
              </a:rPr>
              <a:t>ООО «</a:t>
            </a:r>
            <a:r>
              <a:rPr lang="ru-RU" sz="1200" dirty="0" err="1" smtClean="0">
                <a:latin typeface="Century Gothic" pitchFamily="34" charset="0"/>
              </a:rPr>
              <a:t>ЧерметИнформСистемы</a:t>
            </a:r>
            <a:r>
              <a:rPr lang="ru-RU" sz="1200" dirty="0" smtClean="0">
                <a:latin typeface="Century Gothic" pitchFamily="34" charset="0"/>
              </a:rPr>
              <a:t>»</a:t>
            </a:r>
          </a:p>
          <a:p>
            <a:pPr marL="180975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>
                <a:latin typeface="Century Gothic" pitchFamily="34" charset="0"/>
              </a:rPr>
              <a:t>ООО «МГТУ - Энергосбережение</a:t>
            </a:r>
            <a:r>
              <a:rPr lang="ru-RU" sz="1200" dirty="0" smtClean="0">
                <a:latin typeface="Century Gothic" pitchFamily="34" charset="0"/>
              </a:rPr>
              <a:t>+»</a:t>
            </a:r>
            <a:endParaRPr lang="en-US" sz="1200" dirty="0" smtClean="0">
              <a:latin typeface="Century Gothic" pitchFamily="34" charset="0"/>
            </a:endParaRPr>
          </a:p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 smtClean="0">
                <a:latin typeface="Century Gothic" pitchFamily="34" charset="0"/>
              </a:rPr>
              <a:t>ООО «</a:t>
            </a:r>
            <a:r>
              <a:rPr lang="ru-RU" sz="1200" dirty="0" err="1" smtClean="0">
                <a:latin typeface="Century Gothic" pitchFamily="34" charset="0"/>
              </a:rPr>
              <a:t>КомПас</a:t>
            </a:r>
            <a:r>
              <a:rPr lang="ru-RU" sz="1200" dirty="0" smtClean="0">
                <a:latin typeface="Century Gothic" pitchFamily="34" charset="0"/>
              </a:rPr>
              <a:t> - МГТУ»</a:t>
            </a:r>
            <a:endParaRPr lang="en-US" sz="1200" dirty="0" smtClean="0">
              <a:latin typeface="Century Gothic" pitchFamily="34" charset="0"/>
            </a:endParaRPr>
          </a:p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 smtClean="0">
                <a:latin typeface="Century Gothic" pitchFamily="34" charset="0"/>
              </a:rPr>
              <a:t>ООО «</a:t>
            </a:r>
            <a:r>
              <a:rPr lang="ru-RU" sz="1200" dirty="0" err="1" smtClean="0">
                <a:latin typeface="Century Gothic" pitchFamily="34" charset="0"/>
              </a:rPr>
              <a:t>Литейно</a:t>
            </a:r>
            <a:r>
              <a:rPr lang="ru-RU" sz="1200" dirty="0" smtClean="0">
                <a:latin typeface="Century Gothic" pitchFamily="34" charset="0"/>
              </a:rPr>
              <a:t> – металлургические</a:t>
            </a:r>
            <a:r>
              <a:rPr lang="ru-RU" sz="1200" dirty="0">
                <a:latin typeface="Century Gothic" pitchFamily="34" charset="0"/>
              </a:rPr>
              <a:t> </a:t>
            </a:r>
            <a:r>
              <a:rPr lang="ru-RU" sz="1200" dirty="0" smtClean="0">
                <a:latin typeface="Century Gothic" pitchFamily="34" charset="0"/>
              </a:rPr>
              <a:t>технологии»</a:t>
            </a:r>
          </a:p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 smtClean="0">
                <a:latin typeface="Century Gothic" pitchFamily="34" charset="0"/>
              </a:rPr>
              <a:t>ООО «</a:t>
            </a:r>
            <a:r>
              <a:rPr lang="ru-RU" sz="1200" dirty="0" err="1" smtClean="0">
                <a:latin typeface="Century Gothic" pitchFamily="34" charset="0"/>
              </a:rPr>
              <a:t>ЭкоШина</a:t>
            </a:r>
            <a:r>
              <a:rPr lang="ru-RU" sz="1200" dirty="0" smtClean="0">
                <a:latin typeface="Century Gothic" pitchFamily="34" charset="0"/>
              </a:rPr>
              <a:t>»</a:t>
            </a:r>
          </a:p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 smtClean="0">
                <a:latin typeface="Century Gothic" pitchFamily="34" charset="0"/>
              </a:rPr>
              <a:t>ООО «</a:t>
            </a:r>
            <a:r>
              <a:rPr lang="ru-RU" sz="1200" dirty="0" err="1" smtClean="0">
                <a:latin typeface="Century Gothic" pitchFamily="34" charset="0"/>
              </a:rPr>
              <a:t>ПлазмоТех</a:t>
            </a:r>
            <a:r>
              <a:rPr lang="ru-RU" sz="1200" dirty="0" smtClean="0">
                <a:latin typeface="Century Gothic" pitchFamily="34" charset="0"/>
              </a:rPr>
              <a:t> - МГТУ»</a:t>
            </a:r>
          </a:p>
          <a:p>
            <a:pPr marL="180975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1200" dirty="0" smtClean="0">
                <a:latin typeface="Century Gothic" pitchFamily="34" charset="0"/>
              </a:rPr>
              <a:t>ООО «Центр научно-производственной кооперации МГТУ»</a:t>
            </a:r>
            <a:endParaRPr lang="en-US" sz="1200" b="1" dirty="0" smtClean="0">
              <a:latin typeface="Century Gothic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9712" y="4011910"/>
            <a:ext cx="2664296" cy="523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+mj-ea"/>
                <a:cs typeface="+mj-cs"/>
              </a:rPr>
              <a:t>Кадровый потенциал ИЦ </a:t>
            </a:r>
          </a:p>
          <a:p>
            <a:endParaRPr lang="ru-RU" dirty="0"/>
          </a:p>
        </p:txBody>
      </p:sp>
      <p:sp>
        <p:nvSpPr>
          <p:cNvPr id="13" name="Содержимое 6"/>
          <p:cNvSpPr txBox="1">
            <a:spLocks/>
          </p:cNvSpPr>
          <p:nvPr/>
        </p:nvSpPr>
        <p:spPr>
          <a:xfrm>
            <a:off x="1475656" y="4299942"/>
            <a:ext cx="3456384" cy="576064"/>
          </a:xfrm>
          <a:prstGeom prst="roundRect">
            <a:avLst/>
          </a:prstGeom>
          <a:gradFill rotWithShape="1">
            <a:gsLst>
              <a:gs pos="0">
                <a:srgbClr val="323C8D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/>
          </a:bodyPr>
          <a:lstStyle/>
          <a:p>
            <a:r>
              <a:rPr lang="ru-RU" sz="1600" dirty="0" smtClean="0"/>
              <a:t>14 докторов наук, 8 кандидатов, опытные управленцы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36096" y="4011910"/>
            <a:ext cx="338437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+mj-ea"/>
                <a:cs typeface="+mj-cs"/>
              </a:rPr>
              <a:t>Материально-техническая база</a:t>
            </a:r>
          </a:p>
        </p:txBody>
      </p:sp>
      <p:sp>
        <p:nvSpPr>
          <p:cNvPr id="15" name="Содержимое 6"/>
          <p:cNvSpPr txBox="1">
            <a:spLocks/>
          </p:cNvSpPr>
          <p:nvPr/>
        </p:nvSpPr>
        <p:spPr>
          <a:xfrm>
            <a:off x="5292080" y="4299942"/>
            <a:ext cx="3744416" cy="576064"/>
          </a:xfrm>
          <a:prstGeom prst="roundRect">
            <a:avLst/>
          </a:prstGeom>
          <a:gradFill rotWithShape="1">
            <a:gsLst>
              <a:gs pos="0">
                <a:srgbClr val="323C8D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>
            <a:normAutofit fontScale="47500" lnSpcReduction="20000"/>
          </a:bodyPr>
          <a:lstStyle/>
          <a:p>
            <a:r>
              <a:rPr lang="ru-RU" sz="3200" dirty="0" smtClean="0"/>
              <a:t>Лабораторное оборудование – 200 млн. руб., </a:t>
            </a:r>
          </a:p>
          <a:p>
            <a:r>
              <a:rPr lang="ru-RU" sz="3200" dirty="0" smtClean="0"/>
              <a:t>помещения – 116 кв. м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1403648" y="123478"/>
            <a:ext cx="7488832" cy="425054"/>
          </a:xfrm>
        </p:spPr>
        <p:txBody>
          <a:bodyPr anchor="ctr">
            <a:no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Партнеры &amp; Клиенты</a:t>
            </a:r>
          </a:p>
        </p:txBody>
      </p:sp>
      <p:graphicFrame>
        <p:nvGraphicFramePr>
          <p:cNvPr id="2" name="Рисунок 1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xmlns="" val="2338107333"/>
              </p:ext>
            </p:extLst>
          </p:nvPr>
        </p:nvGraphicFramePr>
        <p:xfrm>
          <a:off x="1331913" y="771524"/>
          <a:ext cx="7812087" cy="4371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2" descr="D:\БРЕНДБУК\Для шаблона презаентации_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-11113"/>
            <a:ext cx="1243013" cy="5154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7626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72808" cy="100811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Прогноз объема рынка услуг технологического инжиниринга</a:t>
            </a:r>
          </a:p>
        </p:txBody>
      </p:sp>
      <p:pic>
        <p:nvPicPr>
          <p:cNvPr id="5" name="Picture 2" descr="D:\БРЕНДБУК\Для шаблона презаентации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113"/>
            <a:ext cx="1243013" cy="5154613"/>
          </a:xfrm>
          <a:prstGeom prst="rect">
            <a:avLst/>
          </a:prstGeom>
          <a:noFill/>
        </p:spPr>
      </p:pic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475656" y="1131590"/>
          <a:ext cx="727280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6"/>
          <p:cNvSpPr>
            <a:spLocks noGrp="1"/>
          </p:cNvSpPr>
          <p:nvPr>
            <p:ph type="title"/>
          </p:nvPr>
        </p:nvSpPr>
        <p:spPr>
          <a:xfrm>
            <a:off x="1403648" y="137590"/>
            <a:ext cx="7488832" cy="382768"/>
          </a:xfrm>
          <a:effectLst>
            <a:outerShdw blurRad="50800" dist="50800" dir="5400000" algn="ctr" rotWithShape="0">
              <a:schemeClr val="bg1"/>
            </a:outerShdw>
          </a:effectLst>
        </p:spPr>
        <p:txBody>
          <a:bodyPr anchor="ctr">
            <a:noAutofit/>
          </a:bodyPr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Ключевые финансовые показатели проекта</a:t>
            </a:r>
            <a:endParaRPr lang="ru-RU" dirty="0">
              <a:solidFill>
                <a:srgbClr val="323C8D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50" name="Picture 2" descr="D:\БРЕНДБУК\Для шаблона презаентации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1113"/>
            <a:ext cx="1243013" cy="5154613"/>
          </a:xfrm>
          <a:prstGeom prst="rect">
            <a:avLst/>
          </a:prstGeom>
          <a:noFill/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017713" y="1200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16"/>
          <p:cNvSpPr txBox="1">
            <a:spLocks/>
          </p:cNvSpPr>
          <p:nvPr/>
        </p:nvSpPr>
        <p:spPr>
          <a:xfrm>
            <a:off x="1244465" y="3263340"/>
            <a:ext cx="7488832" cy="38276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Показатели эффективности проекта</a:t>
            </a:r>
          </a:p>
        </p:txBody>
      </p:sp>
      <p:sp>
        <p:nvSpPr>
          <p:cNvPr id="9" name="Заголовок 16"/>
          <p:cNvSpPr txBox="1">
            <a:spLocks/>
          </p:cNvSpPr>
          <p:nvPr/>
        </p:nvSpPr>
        <p:spPr>
          <a:xfrm>
            <a:off x="1449090" y="2067694"/>
            <a:ext cx="7488832" cy="38276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Финансовые показатели по </a:t>
            </a:r>
            <a:r>
              <a:rPr lang="ru-RU" b="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годам</a:t>
            </a:r>
            <a:endParaRPr lang="ru-RU" b="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Заголовок 16"/>
          <p:cNvSpPr txBox="1">
            <a:spLocks/>
          </p:cNvSpPr>
          <p:nvPr/>
        </p:nvSpPr>
        <p:spPr>
          <a:xfrm>
            <a:off x="1243013" y="817382"/>
            <a:ext cx="7900987" cy="38276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Соотношение сумм субсидий и объема оказанных услуг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6823516"/>
              </p:ext>
            </p:extLst>
          </p:nvPr>
        </p:nvGraphicFramePr>
        <p:xfrm>
          <a:off x="1279148" y="2427734"/>
          <a:ext cx="7864852" cy="420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58334"/>
                <a:gridCol w="1402346"/>
                <a:gridCol w="626043"/>
                <a:gridCol w="626043"/>
                <a:gridCol w="626043"/>
                <a:gridCol w="626043"/>
              </a:tblGrid>
              <a:tr h="210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Сумма </a:t>
                      </a: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субсидий, млн. руб.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40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60</a:t>
                      </a:r>
                      <a:endParaRPr lang="ru-RU" sz="1200" b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-</a:t>
                      </a:r>
                      <a:endParaRPr lang="ru-RU" sz="1200" b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-</a:t>
                      </a:r>
                      <a:endParaRPr lang="ru-RU" sz="1200" b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-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  <a:tr h="210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Оказанные</a:t>
                      </a:r>
                      <a:r>
                        <a:rPr lang="ru-RU" sz="1200" b="0" baseline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 </a:t>
                      </a: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услуги, млн. руб.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8,0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40,0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100,0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108,0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113,0</a:t>
                      </a:r>
                      <a:endParaRPr lang="ru-RU" sz="12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3873662"/>
              </p:ext>
            </p:extLst>
          </p:nvPr>
        </p:nvGraphicFramePr>
        <p:xfrm>
          <a:off x="1259632" y="1205221"/>
          <a:ext cx="7867484" cy="4907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88632"/>
                <a:gridCol w="2178852"/>
              </a:tblGrid>
              <a:tr h="245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Ч</a:t>
                      </a:r>
                      <a:r>
                        <a:rPr lang="ru-RU" sz="14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истая </a:t>
                      </a:r>
                      <a:r>
                        <a:rPr lang="ru-RU" sz="1400" b="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приведенная стоимость проекта (NPV), т.р.</a:t>
                      </a:r>
                      <a:endParaRPr lang="ru-RU" sz="14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104 947,4</a:t>
                      </a:r>
                      <a:endParaRPr lang="ru-RU" sz="14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/>
                </a:tc>
              </a:tr>
              <a:tr h="245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Д</a:t>
                      </a:r>
                      <a:r>
                        <a:rPr lang="ru-RU" sz="14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исконтированный </a:t>
                      </a:r>
                      <a:r>
                        <a:rPr lang="ru-RU" sz="1400" b="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период окупаемости проекта (DPB), мес.</a:t>
                      </a:r>
                      <a:endParaRPr lang="ru-RU" sz="14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45 </a:t>
                      </a:r>
                      <a:endParaRPr lang="ru-RU" sz="1400" b="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54148134"/>
              </p:ext>
            </p:extLst>
          </p:nvPr>
        </p:nvGraphicFramePr>
        <p:xfrm>
          <a:off x="1243013" y="3686927"/>
          <a:ext cx="7900989" cy="14912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5051"/>
                <a:gridCol w="835541"/>
                <a:gridCol w="790099"/>
                <a:gridCol w="790099"/>
                <a:gridCol w="790099"/>
                <a:gridCol w="790100"/>
              </a:tblGrid>
              <a:tr h="24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2016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2017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2018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2019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2020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</a:tr>
              <a:tr h="4905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Валовая </a:t>
                      </a: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выручка</a:t>
                      </a:r>
                      <a:b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</a:b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(от </a:t>
                      </a:r>
                      <a:r>
                        <a:rPr lang="ru-RU" sz="140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оказания инжиниринговых услуг)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181000</a:t>
                      </a:r>
                      <a:endParaRPr lang="ru-RU" sz="1400" kern="12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200000</a:t>
                      </a:r>
                      <a:endParaRPr lang="ru-RU" sz="1400" kern="12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210000</a:t>
                      </a:r>
                      <a:endParaRPr lang="ru-RU" sz="1400" kern="12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210000</a:t>
                      </a:r>
                      <a:endParaRPr lang="ru-RU" sz="1400" kern="12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210000</a:t>
                      </a:r>
                      <a:endParaRPr lang="ru-RU" sz="1400" kern="12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</a:tr>
              <a:tr h="24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Валовая выручка (ИЦ)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8000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40000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100000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108000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113000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</a:tr>
              <a:tr h="24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Операционная прибыль (ИЦ)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2 071,4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11 272,1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38 056,2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44 456,2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48 456,2</a:t>
                      </a:r>
                    </a:p>
                  </a:txBody>
                  <a:tcPr marL="9525" marR="9525" marT="9525" marB="0" anchor="b"/>
                </a:tc>
              </a:tr>
              <a:tr h="24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323C8D"/>
                          </a:solidFill>
                          <a:latin typeface="Century Gothic" pitchFamily="34" charset="0"/>
                        </a:rPr>
                        <a:t>Чистая прибыль (ИЦ)</a:t>
                      </a:r>
                      <a:endParaRPr lang="ru-RU" sz="1400" dirty="0">
                        <a:solidFill>
                          <a:srgbClr val="323C8D"/>
                        </a:solidFill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1" marR="68581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2 071,4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11 272,1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38 056,2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44 456,2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323C8D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48 456,2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7839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/>
          <p:cNvSpPr>
            <a:spLocks noGrp="1"/>
          </p:cNvSpPr>
          <p:nvPr>
            <p:ph type="body" sz="half" idx="2"/>
          </p:nvPr>
        </p:nvSpPr>
        <p:spPr>
          <a:xfrm>
            <a:off x="1403648" y="987574"/>
            <a:ext cx="7488832" cy="3960440"/>
          </a:xfrm>
        </p:spPr>
        <p:txBody>
          <a:bodyPr>
            <a:normAutofit/>
          </a:bodyPr>
          <a:lstStyle/>
          <a:p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Заголовок 16"/>
          <p:cNvSpPr>
            <a:spLocks noGrp="1"/>
          </p:cNvSpPr>
          <p:nvPr>
            <p:ph type="title"/>
          </p:nvPr>
        </p:nvSpPr>
        <p:spPr>
          <a:xfrm>
            <a:off x="1403648" y="137590"/>
            <a:ext cx="7488832" cy="382768"/>
          </a:xfrm>
          <a:effectLst>
            <a:outerShdw blurRad="50800" dist="50800" dir="5400000" algn="ctr" rotWithShape="0">
              <a:schemeClr val="bg1"/>
            </a:outerShdw>
          </a:effectLst>
        </p:spPr>
        <p:txBody>
          <a:bodyPr anchor="ctr">
            <a:noAutofit/>
          </a:bodyPr>
          <a:lstStyle/>
          <a:p>
            <a:pPr algn="ctr"/>
            <a:r>
              <a:rPr lang="ru-RU" dirty="0">
                <a:solidFill>
                  <a:srgbClr val="323C8D"/>
                </a:solidFill>
                <a:latin typeface="Century Gothic" panose="020B0502020202020204" pitchFamily="34" charset="0"/>
              </a:rPr>
              <a:t>Ключевые плановые показатели проекта</a:t>
            </a:r>
          </a:p>
        </p:txBody>
      </p:sp>
      <p:pic>
        <p:nvPicPr>
          <p:cNvPr id="2050" name="Picture 2" descr="D:\БРЕНДБУК\Для шаблона презаентации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1113"/>
            <a:ext cx="1243013" cy="5154613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27944482"/>
              </p:ext>
            </p:extLst>
          </p:nvPr>
        </p:nvGraphicFramePr>
        <p:xfrm>
          <a:off x="1277889" y="555530"/>
          <a:ext cx="7866111" cy="42455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243"/>
                <a:gridCol w="2649305"/>
                <a:gridCol w="965960"/>
                <a:gridCol w="652887"/>
                <a:gridCol w="652887"/>
                <a:gridCol w="652887"/>
                <a:gridCol w="652887"/>
                <a:gridCol w="652887"/>
                <a:gridCol w="648168"/>
              </a:tblGrid>
              <a:tr h="34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п/п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Наименование показателя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Единица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измерения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2015 факт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2016 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2017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2018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2019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2020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</a:tr>
              <a:tr h="34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1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 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Общий объем оказанных инжиниринговых услуг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млн. руб.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146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181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210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210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210</a:t>
                      </a:r>
                    </a:p>
                  </a:txBody>
                  <a:tcPr marL="6350" marR="6350" marT="0" marB="0" anchor="ctr"/>
                </a:tc>
              </a:tr>
              <a:tr h="163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1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.1</a:t>
                      </a: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в </a:t>
                      </a:r>
                      <a:r>
                        <a:rPr lang="ru-RU" sz="900" b="0" dirty="0" err="1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т.ч</a:t>
                      </a: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 оказанных юридическим лицом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млн. руб.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108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6350" marR="6350" marT="0" marB="0" anchor="ctr"/>
                </a:tc>
              </a:tr>
              <a:tr h="521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 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Общий объем оказанных инжиниринговых услуг по заказам организаций реального сектора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млн. руб.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marL="6350" marR="6350" marT="0" marB="0" anchor="ctr"/>
                </a:tc>
              </a:tr>
              <a:tr h="163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2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.1</a:t>
                      </a: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в т.ч. оказанных юридическим лицом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млн. руб.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108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6350" marR="6350" marT="0" marB="0" anchor="ctr"/>
                </a:tc>
              </a:tr>
              <a:tr h="7009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3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Количество заказчиков инжиниринговых услуг – организаций реального сектора с годовым объемом заказа более 5 млн. руб.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ед.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50" marR="6350" marT="0" marB="0" anchor="ctr"/>
                </a:tc>
              </a:tr>
              <a:tr h="3152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4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Численность штатных сотрудников центра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чел.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6350" marR="6350" marT="0" marB="0" anchor="ctr"/>
                </a:tc>
              </a:tr>
              <a:tr h="34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4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.1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в т.ч. численность инженерно-технического персонала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чел.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6350" marR="6350" marT="0" marB="0" anchor="ctr"/>
                </a:tc>
              </a:tr>
              <a:tr h="34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5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Количество сотрудников, для которых центр является основным местом работы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чел.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6350" marR="6350" marT="0" marB="0" anchor="ctr"/>
                </a:tc>
              </a:tr>
              <a:tr h="34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5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.1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в т.ч. численность сотрудников в возрасте до 35 лет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чел.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350" marR="6350" marT="0" marB="0" anchor="ctr"/>
                </a:tc>
              </a:tr>
              <a:tr h="3424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5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.2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в </a:t>
                      </a:r>
                      <a:r>
                        <a:rPr lang="ru-RU" sz="900" b="0" dirty="0" err="1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т.ч</a:t>
                      </a: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 вновь принятых в ИЦ в отчетном году сотрудников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чел.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350" marR="6350" marT="0" marB="0" anchor="ctr"/>
                </a:tc>
              </a:tr>
              <a:tr h="163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6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Общая площадь помещений центра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м. кв.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</a:tr>
              <a:tr h="163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6</a:t>
                      </a:r>
                      <a:r>
                        <a:rPr lang="ru-RU" sz="900" b="0" dirty="0" smtClean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.1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в т.ч. площадь передаваемая вузом</a:t>
                      </a:r>
                      <a:endParaRPr lang="ru-RU" sz="900" b="0" dirty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</a:rPr>
                        <a:t>м. кв.</a:t>
                      </a:r>
                      <a:endParaRPr lang="ru-RU" sz="900" b="0">
                        <a:solidFill>
                          <a:srgbClr val="323C8D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3941" marR="3941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kern="1200" dirty="0">
                          <a:solidFill>
                            <a:srgbClr val="323C8D"/>
                          </a:solidFill>
                          <a:effectLst/>
                          <a:latin typeface="Century Gothic" pitchFamily="34" charset="0"/>
                          <a:ea typeface="+mn-ea"/>
                          <a:cs typeface="+mn-cs"/>
                        </a:rPr>
                        <a:t>116</a:t>
                      </a: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017713" y="1200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912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БРЕНДБУК\Для шаблона презаентаци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0"/>
            <a:ext cx="9147176" cy="5154613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691680" y="123478"/>
            <a:ext cx="6912768" cy="66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Магнитогорский государственный технический университет им. Г.И. Носова</a:t>
            </a:r>
            <a:endParaRPr lang="ru-RU" dirty="0">
              <a:solidFill>
                <a:srgbClr val="323C8D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11"/>
          <p:cNvSpPr>
            <a:spLocks noChangeArrowheads="1"/>
          </p:cNvSpPr>
          <p:nvPr/>
        </p:nvSpPr>
        <p:spPr bwMode="auto">
          <a:xfrm>
            <a:off x="3851275" y="4227513"/>
            <a:ext cx="49688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ru-RU" dirty="0" smtClean="0">
                <a:solidFill>
                  <a:srgbClr val="323C8D"/>
                </a:solidFill>
                <a:latin typeface="Century Gothic" pitchFamily="34" charset="0"/>
              </a:rPr>
              <a:t>ФГБОУ ВПО «МГТУ», NMSTU</a:t>
            </a:r>
          </a:p>
          <a:p>
            <a:pPr algn="r"/>
            <a:r>
              <a:rPr lang="ru-RU" dirty="0" smtClean="0">
                <a:solidFill>
                  <a:srgbClr val="323C8D"/>
                </a:solidFill>
                <a:latin typeface="Century Gothic" pitchFamily="34" charset="0"/>
              </a:rPr>
              <a:t>Россия, 455000, г. Магнитогорск, пр. Ленина, 38</a:t>
            </a:r>
            <a:endParaRPr lang="ru-RU" dirty="0">
              <a:solidFill>
                <a:srgbClr val="323C8D"/>
              </a:solidFill>
              <a:latin typeface="Century Gothic" pitchFamily="34" charset="0"/>
            </a:endParaRPr>
          </a:p>
        </p:txBody>
      </p:sp>
      <p:sp>
        <p:nvSpPr>
          <p:cNvPr id="8" name="Содержимое 9"/>
          <p:cNvSpPr>
            <a:spLocks noGrp="1"/>
          </p:cNvSpPr>
          <p:nvPr>
            <p:ph idx="1"/>
          </p:nvPr>
        </p:nvSpPr>
        <p:spPr>
          <a:xfrm>
            <a:off x="1619672" y="915566"/>
            <a:ext cx="7055421" cy="3168352"/>
          </a:xfrm>
        </p:spPr>
        <p:txBody>
          <a:bodyPr rtlCol="0"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ru-RU" sz="1800" b="1" cap="all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ИНЖИНИРИНГОВЫЙ ЦЕНТР МГТУ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ru-RU" sz="1800" b="1" cap="all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ПО ПРОЕКТНОМУ И ТЕХНОЛОГИЧЕСКОМУ ОБЕСПЕЧЕНИЮ ИМПОРТОЗАВИСИМЫХ ОБЛАСТЕЙ ПРОМЫШЛЕННОСТИ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ru-RU" sz="1800" b="1" cap="all" dirty="0" smtClean="0">
                <a:solidFill>
                  <a:srgbClr val="323C8D"/>
                </a:solidFill>
                <a:latin typeface="Century Gothic" panose="020B0502020202020204" pitchFamily="34" charset="0"/>
              </a:rPr>
              <a:t>НОВЫМИ МАТЕРИАЛАМИ, ТЕХНОЛОГИЯМИ И СИСТЕМАМИ АВТОМАТИЗИРОВАННОГО УПРАВЛЕНИЯ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9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9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9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900" dirty="0" smtClean="0">
                <a:solidFill>
                  <a:srgbClr val="16355A"/>
                </a:solidFill>
                <a:latin typeface="Century Gothic" pitchFamily="34" charset="0"/>
              </a:rPr>
              <a:t>Цель проекта соответствует цели и задачам государственной программы Российской Федерации «Развитие промышленности и повышение ее конкурентоспособности», утвержденной постановлением Правительства Российской Федерации от 15 апреля 2014 г. № 328, что подтверждает стратегическую значимость реализации проекта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000" dirty="0" smtClean="0">
              <a:solidFill>
                <a:srgbClr val="16355A"/>
              </a:solidFill>
              <a:latin typeface="Century Gothic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201995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1023</Words>
  <Application>Microsoft Office PowerPoint</Application>
  <PresentationFormat>Экран (16:9)</PresentationFormat>
  <Paragraphs>308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Стратегическая цель</vt:lpstr>
      <vt:lpstr>Основные направления деятельности</vt:lpstr>
      <vt:lpstr>Научно-технический задел по направлению ИЦ</vt:lpstr>
      <vt:lpstr>Партнеры &amp; Клиенты</vt:lpstr>
      <vt:lpstr>Прогноз объема рынка услуг технологического инжиниринга</vt:lpstr>
      <vt:lpstr>Ключевые финансовые показатели проекта</vt:lpstr>
      <vt:lpstr>Ключевые плановые показатели проекта</vt:lpstr>
      <vt:lpstr>Слайд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Настасья</dc:creator>
  <cp:lastModifiedBy>d.emaleeva</cp:lastModifiedBy>
  <cp:revision>190</cp:revision>
  <cp:lastPrinted>2015-11-17T19:47:04Z</cp:lastPrinted>
  <dcterms:created xsi:type="dcterms:W3CDTF">2015-10-22T14:57:34Z</dcterms:created>
  <dcterms:modified xsi:type="dcterms:W3CDTF">2016-04-01T11:30:08Z</dcterms:modified>
</cp:coreProperties>
</file>