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76" r:id="rId4"/>
    <p:sldId id="277" r:id="rId5"/>
    <p:sldId id="278" r:id="rId6"/>
    <p:sldId id="279" r:id="rId7"/>
    <p:sldId id="274" r:id="rId8"/>
    <p:sldId id="275" r:id="rId9"/>
    <p:sldId id="259" r:id="rId10"/>
    <p:sldId id="260" r:id="rId11"/>
    <p:sldId id="270" r:id="rId12"/>
    <p:sldId id="272" r:id="rId13"/>
    <p:sldId id="280" r:id="rId14"/>
    <p:sldId id="258" r:id="rId15"/>
    <p:sldId id="261" r:id="rId16"/>
    <p:sldId id="263" r:id="rId17"/>
    <p:sldId id="264" r:id="rId18"/>
    <p:sldId id="267" r:id="rId19"/>
    <p:sldId id="265" r:id="rId20"/>
    <p:sldId id="266" r:id="rId21"/>
    <p:sldId id="271" r:id="rId22"/>
    <p:sldId id="268" r:id="rId23"/>
    <p:sldId id="273"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2E2847-6E72-4A13-B24D-9C7A00BE753C}" type="datetimeFigureOut">
              <a:rPr lang="ru-RU" smtClean="0"/>
              <a:pPr/>
              <a:t>08.10.2014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1600C9-481E-42D9-B5EF-480AC0207DE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1600C9-481E-42D9-B5EF-480AC0207DE5}"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1600C9-481E-42D9-B5EF-480AC0207DE5}" type="slidenum">
              <a:rPr lang="ru-RU" smtClean="0"/>
              <a:pPr/>
              <a:t>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1600C9-481E-42D9-B5EF-480AC0207DE5}" type="slidenum">
              <a:rPr lang="ru-RU" smtClean="0"/>
              <a:pPr/>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08.10.2014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08.10.2014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08.10.2014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08.10.2014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ethe.de/i/deikspe.htm"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yskopgaver.dk/warumdeutschlernen.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фото для презентации\Facebook Photos\UzNkKfy35sA.jpg"/>
          <p:cNvPicPr>
            <a:picLocks noChangeAspect="1" noChangeArrowheads="1"/>
          </p:cNvPicPr>
          <p:nvPr/>
        </p:nvPicPr>
        <p:blipFill>
          <a:blip r:embed="rId3" cstate="print"/>
          <a:srcRect/>
          <a:stretch>
            <a:fillRect/>
          </a:stretch>
        </p:blipFill>
        <p:spPr bwMode="auto">
          <a:xfrm>
            <a:off x="45873" y="428604"/>
            <a:ext cx="9098127" cy="6429396"/>
          </a:xfrm>
          <a:prstGeom prst="rect">
            <a:avLst/>
          </a:prstGeom>
          <a:noFill/>
        </p:spPr>
      </p:pic>
      <p:pic>
        <p:nvPicPr>
          <p:cNvPr id="5" name="Рисунок 4" descr="1348074665_35.gif"/>
          <p:cNvPicPr>
            <a:picLocks noChangeAspect="1"/>
          </p:cNvPicPr>
          <p:nvPr/>
        </p:nvPicPr>
        <p:blipFill>
          <a:blip r:embed="rId4" cstate="print"/>
          <a:stretch>
            <a:fillRect/>
          </a:stretch>
        </p:blipFill>
        <p:spPr>
          <a:xfrm>
            <a:off x="214282" y="5072074"/>
            <a:ext cx="5000660" cy="1567027"/>
          </a:xfrm>
          <a:prstGeom prst="rect">
            <a:avLst/>
          </a:prstGeom>
        </p:spPr>
      </p:pic>
      <p:sp>
        <p:nvSpPr>
          <p:cNvPr id="2" name="Заголовок 1"/>
          <p:cNvSpPr>
            <a:spLocks noGrp="1"/>
          </p:cNvSpPr>
          <p:nvPr>
            <p:ph type="ctrTitle"/>
          </p:nvPr>
        </p:nvSpPr>
        <p:spPr>
          <a:xfrm>
            <a:off x="2500298" y="1071546"/>
            <a:ext cx="4786346" cy="1000133"/>
          </a:xfrm>
        </p:spPr>
        <p:txBody>
          <a:bodyPr>
            <a:noAutofit/>
          </a:bodyPr>
          <a:lstStyle/>
          <a:p>
            <a:r>
              <a:rPr lang="de-DE" sz="3600" dirty="0" smtClean="0"/>
              <a:t>Emma </a:t>
            </a:r>
            <a:r>
              <a:rPr lang="de-DE" sz="3600" dirty="0" err="1" smtClean="0"/>
              <a:t>Manucharian</a:t>
            </a:r>
            <a:r>
              <a:rPr lang="de-DE" sz="3600" dirty="0" smtClean="0"/>
              <a:t>, </a:t>
            </a:r>
            <a:r>
              <a:rPr lang="de-DE" sz="5400" dirty="0" smtClean="0"/>
              <a:t>2014</a:t>
            </a:r>
            <a:endParaRPr lang="ru-RU" sz="5400" dirty="0"/>
          </a:p>
        </p:txBody>
      </p:sp>
      <p:pic>
        <p:nvPicPr>
          <p:cNvPr id="6" name="Рисунок 5" descr="GCP_Logo_2012.jpg"/>
          <p:cNvPicPr>
            <a:picLocks noChangeAspect="1"/>
          </p:cNvPicPr>
          <p:nvPr/>
        </p:nvPicPr>
        <p:blipFill>
          <a:blip r:embed="rId5" cstate="print"/>
          <a:stretch>
            <a:fillRect/>
          </a:stretch>
        </p:blipFill>
        <p:spPr>
          <a:xfrm>
            <a:off x="1857356" y="0"/>
            <a:ext cx="5286412" cy="938709"/>
          </a:xfrm>
          <a:prstGeom prst="rect">
            <a:avLst/>
          </a:prstGeom>
        </p:spPr>
      </p:pic>
      <p:pic>
        <p:nvPicPr>
          <p:cNvPr id="8" name="Содержимое 3" descr="7KcEjzUrehE.jpg"/>
          <p:cNvPicPr>
            <a:picLocks noChangeAspect="1"/>
          </p:cNvPicPr>
          <p:nvPr/>
        </p:nvPicPr>
        <p:blipFill>
          <a:blip r:embed="rId6" cstate="print"/>
          <a:stretch>
            <a:fillRect/>
          </a:stretch>
        </p:blipFill>
        <p:spPr>
          <a:xfrm>
            <a:off x="214282" y="3357562"/>
            <a:ext cx="2285984" cy="140869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dd20a490f6ced1641749dcae5cda0d3.jpg"/>
          <p:cNvPicPr>
            <a:picLocks noChangeAspect="1"/>
          </p:cNvPicPr>
          <p:nvPr/>
        </p:nvPicPr>
        <p:blipFill>
          <a:blip r:embed="rId2" cstate="print"/>
          <a:stretch>
            <a:fillRect/>
          </a:stretch>
        </p:blipFill>
        <p:spPr>
          <a:xfrm rot="21403154">
            <a:off x="5648553" y="512725"/>
            <a:ext cx="3018778" cy="2757151"/>
          </a:xfrm>
          <a:prstGeom prst="rect">
            <a:avLst/>
          </a:prstGeom>
        </p:spPr>
      </p:pic>
      <p:sp>
        <p:nvSpPr>
          <p:cNvPr id="2" name="Заголовок 1"/>
          <p:cNvSpPr>
            <a:spLocks noGrp="1"/>
          </p:cNvSpPr>
          <p:nvPr>
            <p:ph type="title"/>
          </p:nvPr>
        </p:nvSpPr>
        <p:spPr>
          <a:xfrm>
            <a:off x="428596" y="214290"/>
            <a:ext cx="8229600" cy="1143000"/>
          </a:xfrm>
        </p:spPr>
        <p:txBody>
          <a:bodyPr>
            <a:noAutofit/>
          </a:bodyPr>
          <a:lstStyle/>
          <a:p>
            <a:r>
              <a:rPr lang="de-DE" sz="2800" b="1" dirty="0" smtClean="0"/>
              <a:t>Dreiflüsse-Rundfahrt um die Ortsspitze, wo Inn, Donau und Ilz zusammen fließen.                       Schifffahrt.</a:t>
            </a:r>
            <a:endParaRPr lang="ru-RU" sz="2800" dirty="0"/>
          </a:p>
        </p:txBody>
      </p:sp>
      <p:pic>
        <p:nvPicPr>
          <p:cNvPr id="5" name="Рисунок 4" descr="9sGTGpaWSlg.jpg"/>
          <p:cNvPicPr>
            <a:picLocks noChangeAspect="1"/>
          </p:cNvPicPr>
          <p:nvPr/>
        </p:nvPicPr>
        <p:blipFill>
          <a:blip r:embed="rId3" cstate="print"/>
          <a:stretch>
            <a:fillRect/>
          </a:stretch>
        </p:blipFill>
        <p:spPr>
          <a:xfrm rot="21050503">
            <a:off x="91025" y="1919962"/>
            <a:ext cx="4714876" cy="4214842"/>
          </a:xfrm>
          <a:prstGeom prst="rect">
            <a:avLst/>
          </a:prstGeom>
        </p:spPr>
      </p:pic>
      <p:pic>
        <p:nvPicPr>
          <p:cNvPr id="4" name="Содержимое 3" descr="UhsnyfA8New.jpg"/>
          <p:cNvPicPr>
            <a:picLocks noGrp="1" noChangeAspect="1"/>
          </p:cNvPicPr>
          <p:nvPr>
            <p:ph idx="1"/>
          </p:nvPr>
        </p:nvPicPr>
        <p:blipFill>
          <a:blip r:embed="rId4" cstate="print"/>
          <a:stretch>
            <a:fillRect/>
          </a:stretch>
        </p:blipFill>
        <p:spPr>
          <a:xfrm rot="668058">
            <a:off x="4338520" y="3071810"/>
            <a:ext cx="4662636" cy="358819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728"/>
            <a:ext cx="9144000" cy="500042"/>
          </a:xfrm>
        </p:spPr>
        <p:txBody>
          <a:bodyPr>
            <a:normAutofit fontScale="90000"/>
          </a:bodyPr>
          <a:lstStyle/>
          <a:p>
            <a:r>
              <a:rPr lang="de-DE" b="1" dirty="0" smtClean="0"/>
              <a:t>Orgelkonzert im Dom St. Stephan</a:t>
            </a:r>
            <a:r>
              <a:rPr lang="ru-RU" dirty="0" smtClean="0"/>
              <a:t/>
            </a:r>
            <a:br>
              <a:rPr lang="ru-RU" dirty="0" smtClean="0"/>
            </a:br>
            <a:endParaRPr lang="ru-RU" dirty="0">
              <a:solidFill>
                <a:srgbClr val="FF0000"/>
              </a:solidFill>
            </a:endParaRPr>
          </a:p>
        </p:txBody>
      </p:sp>
      <p:pic>
        <p:nvPicPr>
          <p:cNvPr id="4" name="Содержимое 3" descr="aDh3FUILurE.jpg"/>
          <p:cNvPicPr>
            <a:picLocks noGrp="1" noChangeAspect="1"/>
          </p:cNvPicPr>
          <p:nvPr>
            <p:ph idx="1"/>
          </p:nvPr>
        </p:nvPicPr>
        <p:blipFill>
          <a:blip r:embed="rId2" cstate="print"/>
          <a:stretch>
            <a:fillRect/>
          </a:stretch>
        </p:blipFill>
        <p:spPr>
          <a:xfrm>
            <a:off x="0" y="571480"/>
            <a:ext cx="4500562" cy="6286520"/>
          </a:xfrm>
          <a:prstGeom prst="rect">
            <a:avLst/>
          </a:prstGeom>
        </p:spPr>
      </p:pic>
      <p:pic>
        <p:nvPicPr>
          <p:cNvPr id="5" name="Рисунок 4" descr="or-cPcEUALM.jpg"/>
          <p:cNvPicPr>
            <a:picLocks noChangeAspect="1"/>
          </p:cNvPicPr>
          <p:nvPr/>
        </p:nvPicPr>
        <p:blipFill>
          <a:blip r:embed="rId3" cstate="print"/>
          <a:stretch>
            <a:fillRect/>
          </a:stretch>
        </p:blipFill>
        <p:spPr>
          <a:xfrm>
            <a:off x="4643438" y="571480"/>
            <a:ext cx="4500562" cy="628652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kq3S3UoycZ8.jpg"/>
          <p:cNvPicPr>
            <a:picLocks noChangeAspect="1"/>
          </p:cNvPicPr>
          <p:nvPr/>
        </p:nvPicPr>
        <p:blipFill>
          <a:blip r:embed="rId2" cstate="print"/>
          <a:stretch>
            <a:fillRect/>
          </a:stretch>
        </p:blipFill>
        <p:spPr>
          <a:xfrm>
            <a:off x="3143240" y="0"/>
            <a:ext cx="6000760" cy="4357694"/>
          </a:xfrm>
          <a:prstGeom prst="rect">
            <a:avLst/>
          </a:prstGeom>
        </p:spPr>
      </p:pic>
      <p:sp>
        <p:nvSpPr>
          <p:cNvPr id="2" name="Заголовок 1"/>
          <p:cNvSpPr>
            <a:spLocks noGrp="1"/>
          </p:cNvSpPr>
          <p:nvPr>
            <p:ph type="title"/>
          </p:nvPr>
        </p:nvSpPr>
        <p:spPr>
          <a:xfrm>
            <a:off x="0" y="0"/>
            <a:ext cx="6500858" cy="714356"/>
          </a:xfrm>
          <a:solidFill>
            <a:srgbClr val="FFC000"/>
          </a:solidFill>
        </p:spPr>
        <p:txBody>
          <a:bodyPr>
            <a:normAutofit fontScale="90000"/>
          </a:bodyPr>
          <a:lstStyle/>
          <a:p>
            <a:r>
              <a:rPr lang="de-DE" dirty="0" smtClean="0">
                <a:solidFill>
                  <a:schemeClr val="bg1"/>
                </a:solidFill>
              </a:rPr>
              <a:t>In der Uni Passau </a:t>
            </a:r>
            <a:endParaRPr lang="ru-RU" dirty="0">
              <a:solidFill>
                <a:schemeClr val="bg1"/>
              </a:solidFill>
            </a:endParaRPr>
          </a:p>
        </p:txBody>
      </p:sp>
      <p:pic>
        <p:nvPicPr>
          <p:cNvPr id="5" name="Рисунок 4" descr="Q0ZUkiYq87E.jpg"/>
          <p:cNvPicPr>
            <a:picLocks noChangeAspect="1"/>
          </p:cNvPicPr>
          <p:nvPr/>
        </p:nvPicPr>
        <p:blipFill>
          <a:blip r:embed="rId3" cstate="print"/>
          <a:stretch>
            <a:fillRect/>
          </a:stretch>
        </p:blipFill>
        <p:spPr>
          <a:xfrm>
            <a:off x="0" y="785794"/>
            <a:ext cx="4429092" cy="2867943"/>
          </a:xfrm>
          <a:prstGeom prst="rect">
            <a:avLst/>
          </a:prstGeom>
        </p:spPr>
      </p:pic>
      <p:pic>
        <p:nvPicPr>
          <p:cNvPr id="6" name="Содержимое 3" descr="zidbP847S4M.jpg"/>
          <p:cNvPicPr>
            <a:picLocks noGrp="1" noChangeAspect="1"/>
          </p:cNvPicPr>
          <p:nvPr>
            <p:ph idx="1"/>
          </p:nvPr>
        </p:nvPicPr>
        <p:blipFill>
          <a:blip r:embed="rId4" cstate="print"/>
          <a:stretch>
            <a:fillRect/>
          </a:stretch>
        </p:blipFill>
        <p:spPr>
          <a:xfrm>
            <a:off x="4357686" y="4071942"/>
            <a:ext cx="4786314" cy="2786058"/>
          </a:xfrm>
          <a:prstGeom prst="rect">
            <a:avLst/>
          </a:prstGeom>
        </p:spPr>
      </p:pic>
      <p:pic>
        <p:nvPicPr>
          <p:cNvPr id="7" name="Содержимое 3" descr="Akx0UIIACDQ.jpg"/>
          <p:cNvPicPr>
            <a:picLocks noChangeAspect="1"/>
          </p:cNvPicPr>
          <p:nvPr/>
        </p:nvPicPr>
        <p:blipFill>
          <a:blip r:embed="rId5" cstate="print"/>
          <a:stretch>
            <a:fillRect/>
          </a:stretch>
        </p:blipFill>
        <p:spPr>
          <a:xfrm>
            <a:off x="0" y="3696868"/>
            <a:ext cx="4286248" cy="316113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0614241_10204008220840229_7731066835573133095_n.jpg"/>
          <p:cNvPicPr>
            <a:picLocks noGrp="1" noChangeAspect="1"/>
          </p:cNvPicPr>
          <p:nvPr>
            <p:ph idx="1"/>
          </p:nvPr>
        </p:nvPicPr>
        <p:blipFill>
          <a:blip r:embed="rId2" cstate="print"/>
          <a:stretch>
            <a:fillRect/>
          </a:stretch>
        </p:blipFill>
        <p:spPr>
          <a:xfrm>
            <a:off x="1" y="0"/>
            <a:ext cx="9144000" cy="6858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571612"/>
            <a:ext cx="8043890" cy="4929222"/>
          </a:xfrm>
        </p:spPr>
        <p:txBody>
          <a:bodyPr>
            <a:normAutofit/>
          </a:bodyPr>
          <a:lstStyle/>
          <a:p>
            <a:pPr>
              <a:buNone/>
            </a:pPr>
            <a:r>
              <a:rPr lang="ru-RU" dirty="0" smtClean="0"/>
              <a:t> </a:t>
            </a:r>
          </a:p>
          <a:p>
            <a:pPr>
              <a:buNone/>
            </a:pPr>
            <a:r>
              <a:rPr lang="ru-RU" dirty="0" smtClean="0"/>
              <a:t> </a:t>
            </a:r>
          </a:p>
          <a:p>
            <a:pPr>
              <a:buNone/>
            </a:pPr>
            <a:r>
              <a:rPr lang="ru-RU" dirty="0" smtClean="0"/>
              <a:t/>
            </a:r>
            <a:br>
              <a:rPr lang="ru-RU" dirty="0" smtClean="0"/>
            </a:br>
            <a:r>
              <a:rPr lang="ru-RU" dirty="0" smtClean="0"/>
              <a:t/>
            </a:r>
            <a:br>
              <a:rPr lang="ru-RU" dirty="0" smtClean="0"/>
            </a:br>
            <a:endParaRPr lang="ru-RU" dirty="0" smtClean="0"/>
          </a:p>
          <a:p>
            <a:endParaRPr lang="ru-RU" dirty="0"/>
          </a:p>
        </p:txBody>
      </p:sp>
      <p:sp>
        <p:nvSpPr>
          <p:cNvPr id="6" name="Прямоугольник 5"/>
          <p:cNvSpPr/>
          <p:nvPr/>
        </p:nvSpPr>
        <p:spPr>
          <a:xfrm>
            <a:off x="1428728" y="0"/>
            <a:ext cx="6481646" cy="523220"/>
          </a:xfrm>
          <a:prstGeom prst="rect">
            <a:avLst/>
          </a:prstGeom>
        </p:spPr>
        <p:txBody>
          <a:bodyPr wrap="none">
            <a:spAutoFit/>
          </a:bodyPr>
          <a:lstStyle/>
          <a:p>
            <a:r>
              <a:rPr lang="de-DE" sz="2800" dirty="0" smtClean="0"/>
              <a:t>Mein Wohnheim</a:t>
            </a:r>
            <a:r>
              <a:rPr lang="en-US" sz="2800" dirty="0" smtClean="0"/>
              <a:t>.</a:t>
            </a:r>
            <a:r>
              <a:rPr lang="en-US" sz="2800" dirty="0" err="1" smtClean="0"/>
              <a:t>Kapfingerstra</a:t>
            </a:r>
            <a:r>
              <a:rPr lang="de-DE" sz="2800" dirty="0" err="1" smtClean="0"/>
              <a:t>ße</a:t>
            </a:r>
            <a:r>
              <a:rPr lang="de-DE" sz="2800" dirty="0" smtClean="0"/>
              <a:t> 13, A2.24</a:t>
            </a:r>
            <a:endParaRPr lang="ru-RU" sz="2800" dirty="0"/>
          </a:p>
        </p:txBody>
      </p:sp>
      <p:pic>
        <p:nvPicPr>
          <p:cNvPr id="7" name="Содержимое 3" descr="jYAUglbbOPc.jpg"/>
          <p:cNvPicPr>
            <a:picLocks noChangeAspect="1"/>
          </p:cNvPicPr>
          <p:nvPr/>
        </p:nvPicPr>
        <p:blipFill>
          <a:blip r:embed="rId2" cstate="print"/>
          <a:stretch>
            <a:fillRect/>
          </a:stretch>
        </p:blipFill>
        <p:spPr>
          <a:xfrm>
            <a:off x="0" y="642918"/>
            <a:ext cx="9144000" cy="621508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0562" y="-285776"/>
            <a:ext cx="1643074" cy="1143000"/>
          </a:xfrm>
        </p:spPr>
        <p:txBody>
          <a:bodyPr>
            <a:normAutofit/>
          </a:bodyPr>
          <a:lstStyle/>
          <a:p>
            <a:r>
              <a:rPr lang="de-DE" sz="2800" b="1" dirty="0" smtClean="0"/>
              <a:t>München</a:t>
            </a:r>
            <a:r>
              <a:rPr lang="de-DE" sz="2800" dirty="0" smtClean="0"/>
              <a:t> </a:t>
            </a:r>
            <a:endParaRPr lang="ru-RU" sz="2800" dirty="0"/>
          </a:p>
        </p:txBody>
      </p:sp>
      <p:pic>
        <p:nvPicPr>
          <p:cNvPr id="4" name="Содержимое 3" descr="LU6iNF1UKeQ.jpg"/>
          <p:cNvPicPr>
            <a:picLocks noGrp="1" noChangeAspect="1"/>
          </p:cNvPicPr>
          <p:nvPr>
            <p:ph idx="1"/>
          </p:nvPr>
        </p:nvPicPr>
        <p:blipFill>
          <a:blip r:embed="rId2" cstate="print"/>
          <a:stretch>
            <a:fillRect/>
          </a:stretch>
        </p:blipFill>
        <p:spPr>
          <a:xfrm>
            <a:off x="0" y="0"/>
            <a:ext cx="4286248" cy="6858000"/>
          </a:xfrm>
        </p:spPr>
      </p:pic>
      <p:pic>
        <p:nvPicPr>
          <p:cNvPr id="6" name="Рисунок 5" descr="-OFGEDFHIz8.jpg"/>
          <p:cNvPicPr>
            <a:picLocks noChangeAspect="1"/>
          </p:cNvPicPr>
          <p:nvPr/>
        </p:nvPicPr>
        <p:blipFill>
          <a:blip r:embed="rId3" cstate="print"/>
          <a:stretch>
            <a:fillRect/>
          </a:stretch>
        </p:blipFill>
        <p:spPr>
          <a:xfrm>
            <a:off x="6345733" y="0"/>
            <a:ext cx="2798267" cy="5214950"/>
          </a:xfrm>
          <a:prstGeom prst="rect">
            <a:avLst/>
          </a:prstGeom>
        </p:spPr>
      </p:pic>
      <p:pic>
        <p:nvPicPr>
          <p:cNvPr id="5" name="Рисунок 4" descr="rr2LmTcuGhs.jpg"/>
          <p:cNvPicPr>
            <a:picLocks noChangeAspect="1"/>
          </p:cNvPicPr>
          <p:nvPr/>
        </p:nvPicPr>
        <p:blipFill>
          <a:blip r:embed="rId4" cstate="print"/>
          <a:stretch>
            <a:fillRect/>
          </a:stretch>
        </p:blipFill>
        <p:spPr>
          <a:xfrm>
            <a:off x="4357686" y="785794"/>
            <a:ext cx="1928826" cy="4429156"/>
          </a:xfrm>
          <a:prstGeom prst="rect">
            <a:avLst/>
          </a:prstGeom>
        </p:spPr>
      </p:pic>
      <p:pic>
        <p:nvPicPr>
          <p:cNvPr id="7" name="Содержимое 3" descr="8P6TCsGX9uc.jpg"/>
          <p:cNvPicPr>
            <a:picLocks noChangeAspect="1"/>
          </p:cNvPicPr>
          <p:nvPr/>
        </p:nvPicPr>
        <p:blipFill>
          <a:blip r:embed="rId5" cstate="print"/>
          <a:stretch>
            <a:fillRect/>
          </a:stretch>
        </p:blipFill>
        <p:spPr>
          <a:xfrm>
            <a:off x="4357686" y="5286388"/>
            <a:ext cx="4786314" cy="157161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Рисунок 5" descr="yEhHT5RA5nQ.jpg"/>
          <p:cNvPicPr>
            <a:picLocks noChangeAspect="1"/>
          </p:cNvPicPr>
          <p:nvPr/>
        </p:nvPicPr>
        <p:blipFill>
          <a:blip r:embed="rId3" cstate="print"/>
          <a:stretch>
            <a:fillRect/>
          </a:stretch>
        </p:blipFill>
        <p:spPr>
          <a:xfrm>
            <a:off x="2279631" y="0"/>
            <a:ext cx="6864369" cy="3643314"/>
          </a:xfrm>
          <a:prstGeom prst="rect">
            <a:avLst/>
          </a:prstGeom>
        </p:spPr>
      </p:pic>
      <p:pic>
        <p:nvPicPr>
          <p:cNvPr id="5" name="Содержимое 3" descr="wz6j1vQyyR8.jpg"/>
          <p:cNvPicPr>
            <a:picLocks noChangeAspect="1"/>
          </p:cNvPicPr>
          <p:nvPr/>
        </p:nvPicPr>
        <p:blipFill>
          <a:blip r:embed="rId4" cstate="print"/>
          <a:stretch>
            <a:fillRect/>
          </a:stretch>
        </p:blipFill>
        <p:spPr>
          <a:xfrm>
            <a:off x="6572264" y="2857496"/>
            <a:ext cx="2571736" cy="4000504"/>
          </a:xfrm>
          <a:prstGeom prst="rect">
            <a:avLst/>
          </a:prstGeom>
        </p:spPr>
      </p:pic>
      <p:pic>
        <p:nvPicPr>
          <p:cNvPr id="4" name="Содержимое 3" descr="25wVZaikraM.jpg"/>
          <p:cNvPicPr>
            <a:picLocks noGrp="1" noChangeAspect="1"/>
          </p:cNvPicPr>
          <p:nvPr>
            <p:ph idx="1"/>
          </p:nvPr>
        </p:nvPicPr>
        <p:blipFill>
          <a:blip r:embed="rId5" cstate="print"/>
          <a:stretch>
            <a:fillRect/>
          </a:stretch>
        </p:blipFill>
        <p:spPr>
          <a:xfrm>
            <a:off x="0" y="0"/>
            <a:ext cx="2428860" cy="4071941"/>
          </a:xfrm>
        </p:spPr>
      </p:pic>
      <p:pic>
        <p:nvPicPr>
          <p:cNvPr id="7" name="Содержимое 3" descr="GnA3HEItHLY.jpg"/>
          <p:cNvPicPr>
            <a:picLocks noChangeAspect="1"/>
          </p:cNvPicPr>
          <p:nvPr/>
        </p:nvPicPr>
        <p:blipFill>
          <a:blip r:embed="rId6" cstate="print"/>
          <a:stretch>
            <a:fillRect/>
          </a:stretch>
        </p:blipFill>
        <p:spPr>
          <a:xfrm>
            <a:off x="0" y="3714752"/>
            <a:ext cx="6500826" cy="314324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jgQZY1pdrZA.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714348" y="0"/>
            <a:ext cx="8229600" cy="1143000"/>
          </a:xfrm>
        </p:spPr>
        <p:txBody>
          <a:bodyPr/>
          <a:lstStyle/>
          <a:p>
            <a:r>
              <a:rPr lang="de-DE" dirty="0" smtClean="0"/>
              <a:t>Schloss </a:t>
            </a:r>
            <a:r>
              <a:rPr lang="de-DE" dirty="0" err="1" smtClean="0"/>
              <a:t>Neuschwanstein</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338"/>
            <a:ext cx="8229600" cy="1143000"/>
          </a:xfrm>
        </p:spPr>
        <p:txBody>
          <a:bodyPr/>
          <a:lstStyle/>
          <a:p>
            <a:r>
              <a:rPr lang="de-DE" dirty="0" smtClean="0"/>
              <a:t>Schloss-Museum</a:t>
            </a:r>
            <a:endParaRPr lang="ru-RU" dirty="0"/>
          </a:p>
        </p:txBody>
      </p:sp>
      <p:pic>
        <p:nvPicPr>
          <p:cNvPr id="4" name="Содержимое 3" descr="iaCYA7sxTJI.jpg"/>
          <p:cNvPicPr>
            <a:picLocks noGrp="1" noChangeAspect="1"/>
          </p:cNvPicPr>
          <p:nvPr>
            <p:ph idx="1"/>
          </p:nvPr>
        </p:nvPicPr>
        <p:blipFill>
          <a:blip r:embed="rId2" cstate="print"/>
          <a:stretch>
            <a:fillRect/>
          </a:stretch>
        </p:blipFill>
        <p:spPr>
          <a:xfrm>
            <a:off x="0" y="714356"/>
            <a:ext cx="9144000" cy="614364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lD8xYH75vuQ.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p:txBody>
          <a:bodyPr/>
          <a:lstStyle/>
          <a:p>
            <a:r>
              <a:rPr lang="de-DE" dirty="0" smtClean="0"/>
              <a:t>Salzburg, Österreich</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deutschland-russland-freundschaft.jpg"/>
          <p:cNvPicPr>
            <a:picLocks noChangeAspect="1"/>
          </p:cNvPicPr>
          <p:nvPr/>
        </p:nvPicPr>
        <p:blipFill>
          <a:blip r:embed="rId2" cstate="print"/>
          <a:stretch>
            <a:fillRect/>
          </a:stretch>
        </p:blipFill>
        <p:spPr>
          <a:xfrm>
            <a:off x="0" y="0"/>
            <a:ext cx="3786182" cy="2697082"/>
          </a:xfrm>
          <a:prstGeom prst="rect">
            <a:avLst/>
          </a:prstGeom>
        </p:spPr>
      </p:pic>
      <p:pic>
        <p:nvPicPr>
          <p:cNvPr id="6" name="Рисунок 5" descr="10668618_633118276805577_639040160_n.jpg"/>
          <p:cNvPicPr>
            <a:picLocks noChangeAspect="1"/>
          </p:cNvPicPr>
          <p:nvPr/>
        </p:nvPicPr>
        <p:blipFill>
          <a:blip r:embed="rId3" cstate="print"/>
          <a:stretch>
            <a:fillRect/>
          </a:stretch>
        </p:blipFill>
        <p:spPr>
          <a:xfrm>
            <a:off x="5643570" y="4714875"/>
            <a:ext cx="3286148" cy="1928835"/>
          </a:xfrm>
          <a:prstGeom prst="rect">
            <a:avLst/>
          </a:prstGeom>
        </p:spPr>
      </p:pic>
      <p:sp>
        <p:nvSpPr>
          <p:cNvPr id="3" name="Содержимое 2"/>
          <p:cNvSpPr>
            <a:spLocks noGrp="1"/>
          </p:cNvSpPr>
          <p:nvPr>
            <p:ph idx="1"/>
          </p:nvPr>
        </p:nvSpPr>
        <p:spPr>
          <a:xfrm>
            <a:off x="214282" y="1857364"/>
            <a:ext cx="8501154" cy="4572032"/>
          </a:xfrm>
        </p:spPr>
        <p:txBody>
          <a:bodyPr>
            <a:normAutofit fontScale="62500" lnSpcReduction="20000"/>
          </a:bodyPr>
          <a:lstStyle/>
          <a:p>
            <a:pPr>
              <a:buNone/>
            </a:pPr>
            <a:r>
              <a:rPr lang="de-DE" b="1" dirty="0" smtClean="0"/>
              <a:t>      </a:t>
            </a:r>
            <a:endParaRPr lang="de-DE" sz="3800" b="1" dirty="0" smtClean="0"/>
          </a:p>
          <a:p>
            <a:pPr>
              <a:buNone/>
            </a:pPr>
            <a:r>
              <a:rPr lang="de-DE" sz="3800" b="1" dirty="0" smtClean="0"/>
              <a:t>           Der Deutsche Akademische Austauschdienst (DAAD)</a:t>
            </a:r>
          </a:p>
          <a:p>
            <a:pPr>
              <a:buNone/>
            </a:pPr>
            <a:r>
              <a:rPr lang="de-DE" sz="5800" b="1" dirty="0" smtClean="0"/>
              <a:t>.  </a:t>
            </a:r>
            <a:r>
              <a:rPr lang="de-DE" dirty="0" smtClean="0"/>
              <a:t>ist eine gemeinsame Einrichtung der deutschen Hochschulen,</a:t>
            </a:r>
          </a:p>
          <a:p>
            <a:r>
              <a:rPr lang="de-DE" dirty="0" smtClean="0"/>
              <a:t>fördert die internationalen Beziehungen der deutschen Hochschulen mit dem Ausland durch den Austausch von Studierenden und Wissenschaftlern und durch internationale Programme und Projekte,</a:t>
            </a:r>
          </a:p>
          <a:p>
            <a:r>
              <a:rPr lang="de-DE" dirty="0" smtClean="0"/>
              <a:t>unterhält ein weltweites Netzwerk von Büros, Dozenten und </a:t>
            </a:r>
            <a:r>
              <a:rPr lang="de-DE" dirty="0" err="1" smtClean="0"/>
              <a:t>Alumnivereinigungen</a:t>
            </a:r>
            <a:r>
              <a:rPr lang="de-DE" dirty="0" smtClean="0"/>
              <a:t> und bietet Informationen und Beratung vor Ort, </a:t>
            </a:r>
          </a:p>
          <a:p>
            <a:r>
              <a:rPr lang="de-DE" dirty="0" smtClean="0"/>
              <a:t> ist eine Mittlerorganisation der Auswärtigen Kulturpolitik, der Hochschul- und Wissenschaftspolitik sowie der </a:t>
            </a:r>
          </a:p>
          <a:p>
            <a:pPr>
              <a:buNone/>
            </a:pPr>
            <a:r>
              <a:rPr lang="de-DE" dirty="0" smtClean="0"/>
              <a:t>      Entwicklungszusammenarbeit im </a:t>
            </a:r>
          </a:p>
          <a:p>
            <a:pPr>
              <a:buNone/>
            </a:pPr>
            <a:r>
              <a:rPr lang="de-DE" dirty="0" smtClean="0"/>
              <a:t>      Hochschulbereich</a:t>
            </a:r>
          </a:p>
          <a:p>
            <a:endParaRPr lang="de-DE" dirty="0" smtClean="0"/>
          </a:p>
          <a:p>
            <a:pPr>
              <a:buNone/>
            </a:pPr>
            <a:r>
              <a:rPr lang="de-DE" dirty="0" smtClean="0"/>
              <a:t>     </a:t>
            </a:r>
            <a:r>
              <a:rPr lang="en-US" dirty="0" smtClean="0"/>
              <a:t> </a:t>
            </a:r>
            <a:r>
              <a:rPr lang="en-US" dirty="0" smtClean="0">
                <a:solidFill>
                  <a:srgbClr val="0070C0"/>
                </a:solidFill>
              </a:rPr>
              <a:t>http://www.daad.de/</a:t>
            </a:r>
            <a:endParaRPr lang="de-DE" dirty="0" smtClean="0">
              <a:solidFill>
                <a:srgbClr val="0070C0"/>
              </a:solidFill>
            </a:endParaRPr>
          </a:p>
        </p:txBody>
      </p:sp>
      <p:pic>
        <p:nvPicPr>
          <p:cNvPr id="5" name="Рисунок 4" descr="BM4B1OTwEGM.jpg"/>
          <p:cNvPicPr>
            <a:picLocks noChangeAspect="1"/>
          </p:cNvPicPr>
          <p:nvPr/>
        </p:nvPicPr>
        <p:blipFill>
          <a:blip r:embed="rId4" cstate="print"/>
          <a:stretch>
            <a:fillRect/>
          </a:stretch>
        </p:blipFill>
        <p:spPr>
          <a:xfrm>
            <a:off x="3643306" y="214290"/>
            <a:ext cx="4143404" cy="124303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PmAbip_0EM.jpg"/>
          <p:cNvPicPr>
            <a:picLocks noGrp="1" noChangeAspect="1"/>
          </p:cNvPicPr>
          <p:nvPr>
            <p:ph idx="1"/>
          </p:nvPr>
        </p:nvPicPr>
        <p:blipFill>
          <a:blip r:embed="rId2" cstate="print"/>
          <a:stretch>
            <a:fillRect/>
          </a:stretch>
        </p:blipFill>
        <p:spPr>
          <a:xfrm>
            <a:off x="357158" y="0"/>
            <a:ext cx="3857620" cy="6857991"/>
          </a:xfrm>
        </p:spPr>
      </p:pic>
      <p:pic>
        <p:nvPicPr>
          <p:cNvPr id="5" name="Содержимое 3" descr="8CgR_T--CHA.jpg"/>
          <p:cNvPicPr>
            <a:picLocks noChangeAspect="1"/>
          </p:cNvPicPr>
          <p:nvPr/>
        </p:nvPicPr>
        <p:blipFill>
          <a:blip r:embed="rId3" cstate="print"/>
          <a:stretch>
            <a:fillRect/>
          </a:stretch>
        </p:blipFill>
        <p:spPr>
          <a:xfrm>
            <a:off x="4929190" y="8"/>
            <a:ext cx="4000496" cy="685799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dirty="0" smtClean="0"/>
              <a:t>Fahrt nach Tschechien in die UNESCO </a:t>
            </a:r>
            <a:r>
              <a:rPr lang="de-DE" dirty="0" err="1" smtClean="0"/>
              <a:t>Weltkulturerbestadt</a:t>
            </a:r>
            <a:r>
              <a:rPr lang="de-DE" dirty="0" smtClean="0"/>
              <a:t> </a:t>
            </a:r>
            <a:r>
              <a:rPr lang="de-DE" dirty="0" err="1" smtClean="0"/>
              <a:t>Cesky</a:t>
            </a:r>
            <a:r>
              <a:rPr lang="de-DE" dirty="0" smtClean="0"/>
              <a:t> </a:t>
            </a:r>
            <a:r>
              <a:rPr lang="de-DE" dirty="0" err="1" smtClean="0"/>
              <a:t>Krumlov</a:t>
            </a:r>
            <a:endParaRPr lang="ru-RU" dirty="0"/>
          </a:p>
        </p:txBody>
      </p:sp>
      <p:pic>
        <p:nvPicPr>
          <p:cNvPr id="4" name="Содержимое 3" descr="4KRdQJSAlRk.jpg"/>
          <p:cNvPicPr>
            <a:picLocks noGrp="1" noChangeAspect="1"/>
          </p:cNvPicPr>
          <p:nvPr>
            <p:ph idx="1"/>
          </p:nvPr>
        </p:nvPicPr>
        <p:blipFill>
          <a:blip r:embed="rId2" cstate="print"/>
          <a:stretch>
            <a:fillRect/>
          </a:stretch>
        </p:blipFill>
        <p:spPr>
          <a:xfrm>
            <a:off x="0" y="1643026"/>
            <a:ext cx="9144000" cy="521497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3" descr="FNZEQat2IKY.jpg"/>
          <p:cNvPicPr>
            <a:picLocks noChangeAspect="1"/>
          </p:cNvPicPr>
          <p:nvPr/>
        </p:nvPicPr>
        <p:blipFill>
          <a:blip r:embed="rId2" cstate="print"/>
          <a:stretch>
            <a:fillRect/>
          </a:stretch>
        </p:blipFill>
        <p:spPr>
          <a:xfrm>
            <a:off x="0" y="0"/>
            <a:ext cx="3860464" cy="6858000"/>
          </a:xfrm>
          <a:prstGeom prst="rect">
            <a:avLst/>
          </a:prstGeom>
        </p:spPr>
      </p:pic>
      <p:pic>
        <p:nvPicPr>
          <p:cNvPr id="7" name="Рисунок 6" descr="5hvBUeBxR4g.jpg"/>
          <p:cNvPicPr>
            <a:picLocks noChangeAspect="1"/>
          </p:cNvPicPr>
          <p:nvPr/>
        </p:nvPicPr>
        <p:blipFill>
          <a:blip r:embed="rId3" cstate="print"/>
          <a:stretch>
            <a:fillRect/>
          </a:stretch>
        </p:blipFill>
        <p:spPr>
          <a:xfrm>
            <a:off x="4000496" y="0"/>
            <a:ext cx="5143504" cy="3136631"/>
          </a:xfrm>
          <a:prstGeom prst="rect">
            <a:avLst/>
          </a:prstGeom>
        </p:spPr>
      </p:pic>
      <p:pic>
        <p:nvPicPr>
          <p:cNvPr id="4" name="Содержимое 3" descr="Ox13Y_gYIBw.jpg"/>
          <p:cNvPicPr>
            <a:picLocks noGrp="1" noChangeAspect="1"/>
          </p:cNvPicPr>
          <p:nvPr>
            <p:ph idx="1"/>
          </p:nvPr>
        </p:nvPicPr>
        <p:blipFill>
          <a:blip r:embed="rId4" cstate="print"/>
          <a:stretch>
            <a:fillRect/>
          </a:stretch>
        </p:blipFill>
        <p:spPr>
          <a:xfrm>
            <a:off x="7072330" y="3214686"/>
            <a:ext cx="2071670" cy="3643314"/>
          </a:xfrm>
        </p:spPr>
      </p:pic>
      <p:pic>
        <p:nvPicPr>
          <p:cNvPr id="8" name="Рисунок 7" descr="A2oDS6KjWrs.jpg"/>
          <p:cNvPicPr>
            <a:picLocks noChangeAspect="1"/>
          </p:cNvPicPr>
          <p:nvPr/>
        </p:nvPicPr>
        <p:blipFill>
          <a:blip r:embed="rId5" cstate="print"/>
          <a:stretch>
            <a:fillRect/>
          </a:stretch>
        </p:blipFill>
        <p:spPr>
          <a:xfrm>
            <a:off x="4000496" y="3214686"/>
            <a:ext cx="3000396" cy="364331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714884"/>
            <a:ext cx="8229600" cy="1428736"/>
          </a:xfrm>
        </p:spPr>
        <p:txBody>
          <a:bodyPr>
            <a:noAutofit/>
          </a:bodyPr>
          <a:lstStyle/>
          <a:p>
            <a:r>
              <a:rPr lang="de-DE" sz="9600" dirty="0" smtClean="0"/>
              <a:t>Versuch mal!</a:t>
            </a:r>
            <a:br>
              <a:rPr lang="de-DE" sz="9600" dirty="0" smtClean="0"/>
            </a:br>
            <a:endParaRPr lang="ru-RU" sz="9600" dirty="0"/>
          </a:p>
        </p:txBody>
      </p:sp>
      <p:pic>
        <p:nvPicPr>
          <p:cNvPr id="2050" name="Picture 2" descr="C:\Users\Admin\Desktop\Germany.png"/>
          <p:cNvPicPr>
            <a:picLocks noChangeAspect="1" noChangeArrowheads="1"/>
          </p:cNvPicPr>
          <p:nvPr/>
        </p:nvPicPr>
        <p:blipFill>
          <a:blip r:embed="rId2" cstate="print"/>
          <a:srcRect/>
          <a:stretch>
            <a:fillRect/>
          </a:stretch>
        </p:blipFill>
        <p:spPr bwMode="auto">
          <a:xfrm>
            <a:off x="15" y="0"/>
            <a:ext cx="9143985" cy="6858000"/>
          </a:xfrm>
          <a:prstGeom prst="rect">
            <a:avLst/>
          </a:prstGeom>
          <a:noFill/>
        </p:spPr>
      </p:pic>
      <p:pic>
        <p:nvPicPr>
          <p:cNvPr id="4" name="Содержимое 3" descr="header_ahnfeldt_du_kannst_es_27770.jpg"/>
          <p:cNvPicPr>
            <a:picLocks noGrp="1" noChangeAspect="1"/>
          </p:cNvPicPr>
          <p:nvPr>
            <p:ph idx="1"/>
          </p:nvPr>
        </p:nvPicPr>
        <p:blipFill>
          <a:blip r:embed="rId3" cstate="print"/>
          <a:stretch>
            <a:fillRect/>
          </a:stretch>
        </p:blipFill>
        <p:spPr>
          <a:xfrm>
            <a:off x="0" y="0"/>
            <a:ext cx="9144000" cy="2285992"/>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logo_daad_ec.jpg"/>
          <p:cNvPicPr>
            <a:picLocks noChangeAspect="1"/>
          </p:cNvPicPr>
          <p:nvPr/>
        </p:nvPicPr>
        <p:blipFill>
          <a:blip r:embed="rId2" cstate="print"/>
          <a:stretch>
            <a:fillRect/>
          </a:stretch>
        </p:blipFill>
        <p:spPr>
          <a:xfrm>
            <a:off x="6072198" y="0"/>
            <a:ext cx="2801930" cy="1376864"/>
          </a:xfrm>
          <a:prstGeom prst="rect">
            <a:avLst/>
          </a:prstGeom>
        </p:spPr>
      </p:pic>
      <p:sp>
        <p:nvSpPr>
          <p:cNvPr id="2" name="Заголовок 1"/>
          <p:cNvSpPr>
            <a:spLocks noGrp="1"/>
          </p:cNvSpPr>
          <p:nvPr>
            <p:ph type="title"/>
          </p:nvPr>
        </p:nvSpPr>
        <p:spPr>
          <a:xfrm>
            <a:off x="0" y="214290"/>
            <a:ext cx="6215074" cy="785810"/>
          </a:xfrm>
        </p:spPr>
        <p:txBody>
          <a:bodyPr>
            <a:normAutofit fontScale="90000"/>
          </a:bodyPr>
          <a:lstStyle/>
          <a:p>
            <a:r>
              <a:rPr lang="de-DE" dirty="0" smtClean="0">
                <a:solidFill>
                  <a:srgbClr val="FF0000"/>
                </a:solidFill>
              </a:rPr>
              <a:t>Warum Deutsch lernen  und </a:t>
            </a:r>
            <a:br>
              <a:rPr lang="de-DE" dirty="0" smtClean="0">
                <a:solidFill>
                  <a:srgbClr val="FF0000"/>
                </a:solidFill>
              </a:rPr>
            </a:br>
            <a:r>
              <a:rPr lang="de-DE" dirty="0" smtClean="0">
                <a:solidFill>
                  <a:srgbClr val="FF0000"/>
                </a:solidFill>
              </a:rPr>
              <a:t>das  Stipendium bekommen</a:t>
            </a:r>
            <a:endParaRPr lang="ru-RU" dirty="0">
              <a:solidFill>
                <a:srgbClr val="FF0000"/>
              </a:solidFill>
            </a:endParaRPr>
          </a:p>
        </p:txBody>
      </p:sp>
      <p:sp>
        <p:nvSpPr>
          <p:cNvPr id="3" name="Содержимое 2"/>
          <p:cNvSpPr>
            <a:spLocks noGrp="1"/>
          </p:cNvSpPr>
          <p:nvPr>
            <p:ph idx="1"/>
          </p:nvPr>
        </p:nvSpPr>
        <p:spPr>
          <a:xfrm>
            <a:off x="0" y="1214422"/>
            <a:ext cx="9144000" cy="5357850"/>
          </a:xfrm>
        </p:spPr>
        <p:txBody>
          <a:bodyPr>
            <a:noAutofit/>
          </a:bodyPr>
          <a:lstStyle/>
          <a:p>
            <a:r>
              <a:rPr lang="ru-RU" sz="2000" b="1" dirty="0" smtClean="0">
                <a:solidFill>
                  <a:srgbClr val="0070C0"/>
                </a:solidFill>
              </a:rPr>
              <a:t>1 . </a:t>
            </a:r>
            <a:r>
              <a:rPr lang="de-DE" sz="2000" b="1" dirty="0" smtClean="0">
                <a:solidFill>
                  <a:srgbClr val="0070C0"/>
                </a:solidFill>
              </a:rPr>
              <a:t>Wichtige Verkehrssprache in Europa</a:t>
            </a:r>
            <a:r>
              <a:rPr lang="de-DE" sz="2000" dirty="0" smtClean="0"/>
              <a:t/>
            </a:r>
            <a:br>
              <a:rPr lang="de-DE" sz="2000" dirty="0" smtClean="0"/>
            </a:br>
            <a:r>
              <a:rPr lang="de-DE" sz="2000" dirty="0" smtClean="0"/>
              <a:t>Wer Deutsch spricht, kann problemlos mit rund 100 Millionen Europäern in ihrer Muttersprache kommunizieren, denn Deutsch wird nicht nur in Deutschland, sondern auch in Österreich, in weiten Teilen der Schweiz, in Liechtenstein, Luxemburg sowie Teilen Norditaliens, Ostbelgiens und Ostfrankreichs gesprochen. Neben Russisch ist Deutsch die am meisten gesprochene Muttersprache in Europa und gehört zu den zehn am häufigsten gesprochenen Sprachen der Welt.</a:t>
            </a:r>
            <a:endParaRPr lang="ru-RU" sz="2000" dirty="0" smtClean="0"/>
          </a:p>
          <a:p>
            <a:r>
              <a:rPr lang="ru-RU" sz="2000" b="1" dirty="0" smtClean="0">
                <a:solidFill>
                  <a:srgbClr val="0070C0"/>
                </a:solidFill>
              </a:rPr>
              <a:t>2. </a:t>
            </a:r>
            <a:r>
              <a:rPr lang="de-DE" sz="2000" b="1" dirty="0" smtClean="0">
                <a:solidFill>
                  <a:srgbClr val="0070C0"/>
                </a:solidFill>
              </a:rPr>
              <a:t>Lesen im Original</a:t>
            </a:r>
            <a:r>
              <a:rPr lang="de-DE" sz="2000" dirty="0" smtClean="0"/>
              <a:t/>
            </a:r>
            <a:br>
              <a:rPr lang="de-DE" sz="2000" dirty="0" smtClean="0"/>
            </a:br>
            <a:r>
              <a:rPr lang="de-DE" sz="2000" dirty="0" smtClean="0"/>
              <a:t>Wer sich für Literatur interessiert, kommt an Deutsch nicht vorbei. Jährlich gibt es auf dem deutschen Buchmarkt über 60.000 Neuerscheinungen, das sind 18% aller jedes Jahr auf der Welt herausgegebenen Bücher. Damit steht Deutschland auf Platz 3 der Buchproduzenten dieser Welt. Übersetzungen können die kulturellen Leistungen deutscher Literatur nicht vollständig wiedergeben.</a:t>
            </a:r>
            <a:endParaRPr lang="ru-RU" sz="2000" dirty="0" smtClean="0"/>
          </a:p>
          <a:p>
            <a:r>
              <a:rPr lang="ru-RU" sz="2000" b="1" dirty="0" smtClean="0">
                <a:solidFill>
                  <a:srgbClr val="0070C0"/>
                </a:solidFill>
              </a:rPr>
              <a:t>3. </a:t>
            </a:r>
            <a:r>
              <a:rPr lang="de-DE" sz="2000" b="1" dirty="0" smtClean="0">
                <a:solidFill>
                  <a:srgbClr val="0070C0"/>
                </a:solidFill>
              </a:rPr>
              <a:t>Mit Deutschen ins Geschäft kommen</a:t>
            </a:r>
            <a:r>
              <a:rPr lang="de-DE" sz="2000" dirty="0" smtClean="0"/>
              <a:t/>
            </a:r>
            <a:br>
              <a:rPr lang="de-DE" sz="2000" dirty="0" smtClean="0"/>
            </a:br>
            <a:r>
              <a:rPr lang="de-DE" sz="2000" dirty="0" smtClean="0"/>
              <a:t>Deutschland ist für fast alle europäischen und viele außereuropäischen Länder der wichtigste Handelspartner. In der Wirtschaft sind </a:t>
            </a:r>
            <a:r>
              <a:rPr lang="de-DE" sz="2000" dirty="0" smtClean="0">
                <a:hlinkClick r:id="rId3"/>
              </a:rPr>
              <a:t>Deutschkenntnisse</a:t>
            </a:r>
            <a:r>
              <a:rPr lang="ru-RU" sz="2000" dirty="0" smtClean="0"/>
              <a:t> </a:t>
            </a:r>
            <a:r>
              <a:rPr lang="de-DE" sz="2000" dirty="0" smtClean="0"/>
              <a:t>von großem Vorteil.</a:t>
            </a:r>
            <a:endParaRPr lang="ru-RU"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mages.jpg"/>
          <p:cNvPicPr>
            <a:picLocks noChangeAspect="1"/>
          </p:cNvPicPr>
          <p:nvPr/>
        </p:nvPicPr>
        <p:blipFill>
          <a:blip r:embed="rId2" cstate="print"/>
          <a:stretch>
            <a:fillRect/>
          </a:stretch>
        </p:blipFill>
        <p:spPr>
          <a:xfrm>
            <a:off x="214282" y="4929198"/>
            <a:ext cx="4572032" cy="1928802"/>
          </a:xfrm>
          <a:prstGeom prst="rect">
            <a:avLst/>
          </a:prstGeom>
        </p:spPr>
      </p:pic>
      <p:sp>
        <p:nvSpPr>
          <p:cNvPr id="3" name="Содержимое 2"/>
          <p:cNvSpPr>
            <a:spLocks noGrp="1"/>
          </p:cNvSpPr>
          <p:nvPr>
            <p:ph idx="1"/>
          </p:nvPr>
        </p:nvSpPr>
        <p:spPr>
          <a:xfrm>
            <a:off x="0" y="214290"/>
            <a:ext cx="9144000" cy="5072098"/>
          </a:xfrm>
        </p:spPr>
        <p:txBody>
          <a:bodyPr>
            <a:normAutofit fontScale="92500" lnSpcReduction="10000"/>
          </a:bodyPr>
          <a:lstStyle/>
          <a:p>
            <a:r>
              <a:rPr lang="ru-RU" sz="2400" b="1" dirty="0" smtClean="0">
                <a:solidFill>
                  <a:srgbClr val="0070C0"/>
                </a:solidFill>
              </a:rPr>
              <a:t>4.</a:t>
            </a:r>
            <a:r>
              <a:rPr lang="de-DE" sz="2400" b="1" dirty="0" smtClean="0">
                <a:solidFill>
                  <a:srgbClr val="0070C0"/>
                </a:solidFill>
              </a:rPr>
              <a:t>Erfolgserlebnisse</a:t>
            </a:r>
            <a:r>
              <a:rPr lang="de-DE" sz="2400" dirty="0" smtClean="0"/>
              <a:t/>
            </a:r>
            <a:br>
              <a:rPr lang="de-DE" sz="2400" dirty="0" smtClean="0"/>
            </a:br>
            <a:r>
              <a:rPr lang="de-DE" sz="2400" dirty="0" smtClean="0"/>
              <a:t>Deutsch lernen und sprechen ist nicht schwerer als Englisch, Französisch oder Spanisch. Dank moderner kommunikativer Lehrmethoden kann man schon nach kurzer Zeit ein hohes Niveau von Kommunikationsfähigkeit erreichen.</a:t>
            </a:r>
            <a:endParaRPr lang="ru-RU" sz="2400" dirty="0" smtClean="0"/>
          </a:p>
          <a:p>
            <a:r>
              <a:rPr lang="ru-RU" sz="2400" dirty="0" smtClean="0">
                <a:solidFill>
                  <a:srgbClr val="0070C0"/>
                </a:solidFill>
              </a:rPr>
              <a:t>5.</a:t>
            </a:r>
            <a:r>
              <a:rPr lang="de-DE" sz="2400" b="1" dirty="0" smtClean="0">
                <a:solidFill>
                  <a:srgbClr val="0070C0"/>
                </a:solidFill>
              </a:rPr>
              <a:t> Vorteile im Tourismus</a:t>
            </a:r>
            <a:r>
              <a:rPr lang="de-DE" sz="2400" dirty="0" smtClean="0"/>
              <a:t/>
            </a:r>
            <a:br>
              <a:rPr lang="de-DE" sz="2400" dirty="0" smtClean="0"/>
            </a:br>
            <a:r>
              <a:rPr lang="de-DE" sz="2400" dirty="0" smtClean="0"/>
              <a:t>Besucher aus Deutschland, Österreich und der Schweiz sind in vielen Ländern die größte und wichtigste Touristengruppe. </a:t>
            </a:r>
            <a:endParaRPr lang="ru-RU" sz="2400" dirty="0" smtClean="0"/>
          </a:p>
          <a:p>
            <a:r>
              <a:rPr lang="ru-RU" sz="2400" dirty="0" smtClean="0">
                <a:solidFill>
                  <a:srgbClr val="0070C0"/>
                </a:solidFill>
              </a:rPr>
              <a:t>6.</a:t>
            </a:r>
            <a:r>
              <a:rPr lang="de-DE" sz="2400" b="1" dirty="0" smtClean="0">
                <a:solidFill>
                  <a:srgbClr val="0070C0"/>
                </a:solidFill>
              </a:rPr>
              <a:t> Chancen auf dem Arbeitsmarkt</a:t>
            </a:r>
            <a:r>
              <a:rPr lang="de-DE" sz="2400" dirty="0" smtClean="0"/>
              <a:t/>
            </a:r>
            <a:br>
              <a:rPr lang="de-DE" sz="2400" dirty="0" smtClean="0"/>
            </a:br>
            <a:r>
              <a:rPr lang="de-DE" sz="2400" dirty="0" smtClean="0"/>
              <a:t>Viele deutsche Firmen im Ausland, viele ausländische Firmen in Deutschland und Firmen mit engen Wirtschaftsbeziehungen zu den deutschsprachigen Ländern suchen Mitarbeiter mit Fremdsprachenqualifikation. Innerhalb der Europäischen Union finden Spezialisten mit Deutschkenntnissen, aber auch ausländische Studenten und Wissenschaftler viele interessante Ausbildungs-, Studien- und Arbeitsmöglichkeiten.</a:t>
            </a:r>
            <a:endParaRPr lang="ru-RU" sz="2400" dirty="0"/>
          </a:p>
        </p:txBody>
      </p:sp>
      <p:pic>
        <p:nvPicPr>
          <p:cNvPr id="6" name="Рисунок 5" descr="speak-german-28905009.jpg"/>
          <p:cNvPicPr>
            <a:picLocks noChangeAspect="1"/>
          </p:cNvPicPr>
          <p:nvPr/>
        </p:nvPicPr>
        <p:blipFill>
          <a:blip r:embed="rId3" cstate="print"/>
          <a:stretch>
            <a:fillRect/>
          </a:stretch>
        </p:blipFill>
        <p:spPr>
          <a:xfrm>
            <a:off x="5072066" y="4929198"/>
            <a:ext cx="3791108" cy="192880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28"/>
            <a:ext cx="8358246" cy="4857784"/>
          </a:xfrm>
        </p:spPr>
        <p:txBody>
          <a:bodyPr>
            <a:normAutofit fontScale="92500" lnSpcReduction="20000"/>
          </a:bodyPr>
          <a:lstStyle/>
          <a:p>
            <a:r>
              <a:rPr lang="ru-RU" sz="2000" b="1" dirty="0" smtClean="0">
                <a:solidFill>
                  <a:srgbClr val="0070C0"/>
                </a:solidFill>
              </a:rPr>
              <a:t>7.</a:t>
            </a:r>
            <a:r>
              <a:rPr lang="de-DE" sz="2000" b="1" dirty="0" smtClean="0">
                <a:solidFill>
                  <a:srgbClr val="0070C0"/>
                </a:solidFill>
              </a:rPr>
              <a:t>Deutsch bildet für Europa</a:t>
            </a:r>
            <a:r>
              <a:rPr lang="de-DE" sz="2000" dirty="0" smtClean="0"/>
              <a:t/>
            </a:r>
            <a:br>
              <a:rPr lang="de-DE" sz="2000" dirty="0" smtClean="0"/>
            </a:br>
            <a:r>
              <a:rPr lang="de-DE" sz="2000" dirty="0" smtClean="0"/>
              <a:t> Wer Deutsch lernt, erschließt sich einen wichtigen geistigen, wirtschaftlichen und kulturgeschichtlichen Bereich Zentraleuropas.</a:t>
            </a:r>
            <a:endParaRPr lang="ru-RU" sz="2000" dirty="0" smtClean="0"/>
          </a:p>
          <a:p>
            <a:r>
              <a:rPr lang="ru-RU" sz="2000" b="1" dirty="0" smtClean="0">
                <a:solidFill>
                  <a:srgbClr val="0070C0"/>
                </a:solidFill>
              </a:rPr>
              <a:t>8.</a:t>
            </a:r>
            <a:r>
              <a:rPr lang="de-DE" sz="2000" b="1" dirty="0" smtClean="0">
                <a:solidFill>
                  <a:srgbClr val="0070C0"/>
                </a:solidFill>
              </a:rPr>
              <a:t> Wissenschaftliche Fortschritte</a:t>
            </a:r>
            <a:r>
              <a:rPr lang="de-DE" sz="2000" dirty="0" smtClean="0"/>
              <a:t/>
            </a:r>
            <a:br>
              <a:rPr lang="de-DE" sz="2000" dirty="0" smtClean="0"/>
            </a:br>
            <a:r>
              <a:rPr lang="de-DE" sz="2000" dirty="0" smtClean="0"/>
              <a:t>Für Wissenschaftler und Studenten sind Deutschkenntnisse sehr wichtig, da im Bereich wissenschaftlicher Publikationen die deutschsprachigen den zweiten Platz belegen. Wer Deutsch lesen kann, erschließt sich somit eine weite Welt von Forschungsergebnissen auf allen Gebieten der modernen Wissenschaft. Daher empfehlen auch über 40% der US-amerikanischen Wissenschaftler ihren Studenten, Deutsch zu lernen. In Polen und Ungarn sind es mehr als 70%.</a:t>
            </a:r>
            <a:endParaRPr lang="ru-RU" sz="2000" dirty="0" smtClean="0"/>
          </a:p>
          <a:p>
            <a:r>
              <a:rPr lang="ru-RU" sz="2000" b="1" dirty="0" smtClean="0">
                <a:solidFill>
                  <a:srgbClr val="0070C0"/>
                </a:solidFill>
              </a:rPr>
              <a:t>9</a:t>
            </a:r>
            <a:r>
              <a:rPr lang="ru-RU" sz="2000" dirty="0" smtClean="0">
                <a:solidFill>
                  <a:srgbClr val="0070C0"/>
                </a:solidFill>
              </a:rPr>
              <a:t>.</a:t>
            </a:r>
            <a:r>
              <a:rPr lang="de-DE" sz="2000" b="1" dirty="0" smtClean="0">
                <a:solidFill>
                  <a:srgbClr val="0070C0"/>
                </a:solidFill>
              </a:rPr>
              <a:t> Deutschland intensiver erleben</a:t>
            </a:r>
            <a:r>
              <a:rPr lang="de-DE" sz="2000" dirty="0" smtClean="0"/>
              <a:t/>
            </a:r>
            <a:br>
              <a:rPr lang="de-DE" sz="2000" dirty="0" smtClean="0"/>
            </a:br>
            <a:r>
              <a:rPr lang="de-DE" sz="2000" dirty="0" smtClean="0"/>
              <a:t>Millionen Touristen aus aller Welt besuchen jedes Jahr Deutschland, das "im Herzen" Europas liegt. Wer Deutsch spricht und versteht, lernt die Deutschen, ihre Geschichte und Kultur besser kennen und verstehen.</a:t>
            </a:r>
          </a:p>
          <a:p>
            <a:r>
              <a:rPr lang="de-DE" sz="2000" b="1" dirty="0" smtClean="0">
                <a:solidFill>
                  <a:srgbClr val="0070C0"/>
                </a:solidFill>
              </a:rPr>
              <a:t>10. Kultursprache Deutsch</a:t>
            </a:r>
            <a:r>
              <a:rPr lang="de-DE" sz="2000" dirty="0" smtClean="0"/>
              <a:t/>
            </a:r>
            <a:br>
              <a:rPr lang="de-DE" sz="2000" dirty="0" smtClean="0"/>
            </a:br>
            <a:r>
              <a:rPr lang="de-DE" sz="2000" dirty="0" smtClean="0"/>
              <a:t>Mit Deutschkenntnissen erschließen Sie sich eine der großen europäischen Kulturen im Original, denn Deutsch ist die Sprache Goethes, Nietzsches und Kafkas, von Mozart, Bach und Beethoven, von Freud und Einstein.</a:t>
            </a:r>
          </a:p>
          <a:p>
            <a:r>
              <a:rPr lang="de-DE" sz="1900" dirty="0" smtClean="0">
                <a:solidFill>
                  <a:srgbClr val="C00000"/>
                </a:solidFill>
                <a:hlinkClick r:id="rId3"/>
              </a:rPr>
              <a:t>( http://www.tyskopgaver.dk/warumdeutschlernen.htm</a:t>
            </a:r>
            <a:r>
              <a:rPr lang="de-DE" sz="2200" dirty="0" smtClean="0">
                <a:solidFill>
                  <a:srgbClr val="C00000"/>
                </a:solidFill>
              </a:rPr>
              <a:t> )</a:t>
            </a:r>
            <a:endParaRPr lang="ru-RU" sz="2200" dirty="0" smtClean="0">
              <a:solidFill>
                <a:srgbClr val="C00000"/>
              </a:solidFill>
            </a:endParaRPr>
          </a:p>
          <a:p>
            <a:endParaRPr lang="ru-RU" sz="2000" dirty="0" smtClean="0"/>
          </a:p>
          <a:p>
            <a:pPr>
              <a:buNone/>
            </a:pPr>
            <a:endParaRPr lang="ru-RU" sz="2000" dirty="0"/>
          </a:p>
        </p:txBody>
      </p:sp>
      <p:pic>
        <p:nvPicPr>
          <p:cNvPr id="6" name="Рисунок 5" descr="images (1).jpg"/>
          <p:cNvPicPr>
            <a:picLocks noChangeAspect="1"/>
          </p:cNvPicPr>
          <p:nvPr/>
        </p:nvPicPr>
        <p:blipFill>
          <a:blip r:embed="rId4" cstate="print"/>
          <a:stretch>
            <a:fillRect/>
          </a:stretch>
        </p:blipFill>
        <p:spPr>
          <a:xfrm>
            <a:off x="6500826" y="4714884"/>
            <a:ext cx="2428892" cy="2143116"/>
          </a:xfrm>
          <a:prstGeom prst="rect">
            <a:avLst/>
          </a:prstGeom>
        </p:spPr>
      </p:pic>
      <p:pic>
        <p:nvPicPr>
          <p:cNvPr id="7" name="Рисунок 6" descr="MozartBachBeethovenChopinBrahmsHandelVivaldiStraus+mozartbachbeethoven1-n754sw.jpg"/>
          <p:cNvPicPr>
            <a:picLocks noChangeAspect="1"/>
          </p:cNvPicPr>
          <p:nvPr/>
        </p:nvPicPr>
        <p:blipFill>
          <a:blip r:embed="rId5" cstate="print"/>
          <a:stretch>
            <a:fillRect/>
          </a:stretch>
        </p:blipFill>
        <p:spPr>
          <a:xfrm>
            <a:off x="714348" y="5143512"/>
            <a:ext cx="5143536" cy="157163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571479"/>
            <a:ext cx="8229600" cy="3214711"/>
          </a:xfrm>
        </p:spPr>
        <p:txBody>
          <a:bodyPr>
            <a:normAutofit/>
          </a:bodyPr>
          <a:lstStyle/>
          <a:p>
            <a:pPr>
              <a:buNone/>
            </a:pPr>
            <a:endParaRPr lang="ru-RU" dirty="0" smtClean="0"/>
          </a:p>
          <a:p>
            <a:endParaRPr lang="ru-RU" dirty="0"/>
          </a:p>
        </p:txBody>
      </p:sp>
      <p:pic>
        <p:nvPicPr>
          <p:cNvPr id="7" name="Рисунок 6" descr="WarumDeutsh.jpg"/>
          <p:cNvPicPr>
            <a:picLocks noChangeAspect="1"/>
          </p:cNvPicPr>
          <p:nvPr/>
        </p:nvPicPr>
        <p:blipFill>
          <a:blip r:embed="rId2" cstate="print"/>
          <a:stretch>
            <a:fillRect/>
          </a:stretch>
        </p:blipFill>
        <p:spPr>
          <a:xfrm>
            <a:off x="3000364" y="0"/>
            <a:ext cx="3583320" cy="2178963"/>
          </a:xfrm>
          <a:prstGeom prst="rect">
            <a:avLst/>
          </a:prstGeom>
        </p:spPr>
      </p:pic>
      <p:pic>
        <p:nvPicPr>
          <p:cNvPr id="8" name="Рисунок 7" descr="Kunst.JPG"/>
          <p:cNvPicPr>
            <a:picLocks noChangeAspect="1"/>
          </p:cNvPicPr>
          <p:nvPr/>
        </p:nvPicPr>
        <p:blipFill>
          <a:blip r:embed="rId3" cstate="print"/>
          <a:stretch>
            <a:fillRect/>
          </a:stretch>
        </p:blipFill>
        <p:spPr>
          <a:xfrm>
            <a:off x="6502400" y="0"/>
            <a:ext cx="2641600" cy="4714884"/>
          </a:xfrm>
          <a:prstGeom prst="rect">
            <a:avLst/>
          </a:prstGeom>
        </p:spPr>
      </p:pic>
      <p:pic>
        <p:nvPicPr>
          <p:cNvPr id="9" name="Рисунок 8" descr="Freunde_der_deutschen_Sprache_Logo.jpg"/>
          <p:cNvPicPr>
            <a:picLocks noChangeAspect="1"/>
          </p:cNvPicPr>
          <p:nvPr/>
        </p:nvPicPr>
        <p:blipFill>
          <a:blip r:embed="rId4" cstate="print"/>
          <a:stretch>
            <a:fillRect/>
          </a:stretch>
        </p:blipFill>
        <p:spPr>
          <a:xfrm>
            <a:off x="0" y="4572008"/>
            <a:ext cx="5429256" cy="2285992"/>
          </a:xfrm>
          <a:prstGeom prst="rect">
            <a:avLst/>
          </a:prstGeom>
        </p:spPr>
      </p:pic>
      <p:pic>
        <p:nvPicPr>
          <p:cNvPr id="10" name="Рисунок 9" descr="Fotolia_38152475_XS.jpg"/>
          <p:cNvPicPr>
            <a:picLocks noChangeAspect="1"/>
          </p:cNvPicPr>
          <p:nvPr/>
        </p:nvPicPr>
        <p:blipFill>
          <a:blip r:embed="rId5" cstate="print"/>
          <a:stretch>
            <a:fillRect/>
          </a:stretch>
        </p:blipFill>
        <p:spPr>
          <a:xfrm>
            <a:off x="0" y="0"/>
            <a:ext cx="3071834" cy="2143116"/>
          </a:xfrm>
          <a:prstGeom prst="rect">
            <a:avLst/>
          </a:prstGeom>
        </p:spPr>
      </p:pic>
      <p:pic>
        <p:nvPicPr>
          <p:cNvPr id="4" name="Рисунок 3" descr="0,,6366553_4,00.jpg"/>
          <p:cNvPicPr>
            <a:picLocks noChangeAspect="1"/>
          </p:cNvPicPr>
          <p:nvPr/>
        </p:nvPicPr>
        <p:blipFill>
          <a:blip r:embed="rId6" cstate="print"/>
          <a:stretch>
            <a:fillRect/>
          </a:stretch>
        </p:blipFill>
        <p:spPr>
          <a:xfrm>
            <a:off x="3214678" y="2143116"/>
            <a:ext cx="3286148" cy="2549974"/>
          </a:xfrm>
          <a:prstGeom prst="rect">
            <a:avLst/>
          </a:prstGeom>
        </p:spPr>
      </p:pic>
      <p:pic>
        <p:nvPicPr>
          <p:cNvPr id="11" name="Рисунок 10" descr="dmslogo01.jpg"/>
          <p:cNvPicPr>
            <a:picLocks noChangeAspect="1"/>
          </p:cNvPicPr>
          <p:nvPr/>
        </p:nvPicPr>
        <p:blipFill>
          <a:blip r:embed="rId7" cstate="print"/>
          <a:stretch>
            <a:fillRect/>
          </a:stretch>
        </p:blipFill>
        <p:spPr>
          <a:xfrm>
            <a:off x="5357818" y="4714884"/>
            <a:ext cx="3786182" cy="2143116"/>
          </a:xfrm>
          <a:prstGeom prst="rect">
            <a:avLst/>
          </a:prstGeom>
        </p:spPr>
      </p:pic>
      <p:pic>
        <p:nvPicPr>
          <p:cNvPr id="15" name="Рисунок 14" descr="Internet.JPG"/>
          <p:cNvPicPr>
            <a:picLocks noChangeAspect="1"/>
          </p:cNvPicPr>
          <p:nvPr/>
        </p:nvPicPr>
        <p:blipFill>
          <a:blip r:embed="rId8" cstate="print"/>
          <a:stretch>
            <a:fillRect/>
          </a:stretch>
        </p:blipFill>
        <p:spPr>
          <a:xfrm>
            <a:off x="0" y="2143116"/>
            <a:ext cx="3214678" cy="257176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20140611_085251.jpg"/>
          <p:cNvPicPr>
            <a:picLocks noGrp="1" noChangeAspect="1"/>
          </p:cNvPicPr>
          <p:nvPr>
            <p:ph idx="1"/>
          </p:nvPr>
        </p:nvPicPr>
        <p:blipFill>
          <a:blip r:embed="rId2" cstate="print"/>
          <a:stretch>
            <a:fillRect/>
          </a:stretch>
        </p:blipFill>
        <p:spPr>
          <a:xfrm>
            <a:off x="-1" y="0"/>
            <a:ext cx="4643439" cy="6858000"/>
          </a:xfrm>
        </p:spPr>
      </p:pic>
      <p:pic>
        <p:nvPicPr>
          <p:cNvPr id="5" name="Рисунок 4" descr="20140611_085603.jpg"/>
          <p:cNvPicPr>
            <a:picLocks noChangeAspect="1"/>
          </p:cNvPicPr>
          <p:nvPr/>
        </p:nvPicPr>
        <p:blipFill>
          <a:blip r:embed="rId3" cstate="print"/>
          <a:stretch>
            <a:fillRect/>
          </a:stretch>
        </p:blipFill>
        <p:spPr>
          <a:xfrm>
            <a:off x="4714876" y="0"/>
            <a:ext cx="429278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20140611_090058.jpg"/>
          <p:cNvPicPr>
            <a:picLocks noGrp="1" noChangeAspect="1"/>
          </p:cNvPicPr>
          <p:nvPr>
            <p:ph idx="1"/>
          </p:nvPr>
        </p:nvPicPr>
        <p:blipFill>
          <a:blip r:embed="rId2" cstate="print"/>
          <a:stretch>
            <a:fillRect/>
          </a:stretch>
        </p:blipFill>
        <p:spPr>
          <a:xfrm>
            <a:off x="4571968" y="0"/>
            <a:ext cx="4572032" cy="6858000"/>
          </a:xfrm>
          <a:prstGeom prst="rect">
            <a:avLst/>
          </a:prstGeom>
        </p:spPr>
      </p:pic>
      <p:pic>
        <p:nvPicPr>
          <p:cNvPr id="5" name="Рисунок 4" descr="20140611_085847.jpg"/>
          <p:cNvPicPr>
            <a:picLocks noChangeAspect="1"/>
          </p:cNvPicPr>
          <p:nvPr/>
        </p:nvPicPr>
        <p:blipFill>
          <a:blip r:embed="rId3" cstate="print"/>
          <a:stretch>
            <a:fillRect/>
          </a:stretch>
        </p:blipFill>
        <p:spPr>
          <a:xfrm>
            <a:off x="0" y="0"/>
            <a:ext cx="4357718"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JGPVIR6UrZg.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914400" y="0"/>
            <a:ext cx="8229600" cy="1143000"/>
          </a:xfrm>
        </p:spPr>
        <p:txBody>
          <a:bodyPr/>
          <a:lstStyle/>
          <a:p>
            <a:r>
              <a:rPr lang="de-DE" dirty="0" smtClean="0"/>
              <a:t>Passau, Bayern</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163</Words>
  <Application>Microsoft Office PowerPoint</Application>
  <PresentationFormat>Экран (4:3)</PresentationFormat>
  <Paragraphs>40</Paragraphs>
  <Slides>23</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Emma Manucharian, 2014</vt:lpstr>
      <vt:lpstr>Слайд 2</vt:lpstr>
      <vt:lpstr>Warum Deutsch lernen  und  das  Stipendium bekommen</vt:lpstr>
      <vt:lpstr>Слайд 4</vt:lpstr>
      <vt:lpstr>Слайд 5</vt:lpstr>
      <vt:lpstr>Слайд 6</vt:lpstr>
      <vt:lpstr>Слайд 7</vt:lpstr>
      <vt:lpstr>Слайд 8</vt:lpstr>
      <vt:lpstr>Passau, Bayern</vt:lpstr>
      <vt:lpstr>Dreiflüsse-Rundfahrt um die Ortsspitze, wo Inn, Donau und Ilz zusammen fließen.                       Schifffahrt.</vt:lpstr>
      <vt:lpstr>Orgelkonzert im Dom St. Stephan </vt:lpstr>
      <vt:lpstr>In der Uni Passau </vt:lpstr>
      <vt:lpstr>Слайд 13</vt:lpstr>
      <vt:lpstr>Слайд 14</vt:lpstr>
      <vt:lpstr>München </vt:lpstr>
      <vt:lpstr>Слайд 16</vt:lpstr>
      <vt:lpstr>Schloss Neuschwanstein</vt:lpstr>
      <vt:lpstr>Schloss-Museum</vt:lpstr>
      <vt:lpstr>Salzburg, Österreich</vt:lpstr>
      <vt:lpstr>Слайд 20</vt:lpstr>
      <vt:lpstr>Fahrt nach Tschechien in die UNESCO Weltkulturerbestadt Cesky Krumlov</vt:lpstr>
      <vt:lpstr>Слайд 22</vt:lpstr>
      <vt:lpstr>Versuch mal!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41</cp:revision>
  <dcterms:created xsi:type="dcterms:W3CDTF">2014-10-02T09:39:56Z</dcterms:created>
  <dcterms:modified xsi:type="dcterms:W3CDTF">2014-10-08T11:37:23Z</dcterms:modified>
</cp:coreProperties>
</file>