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14" r:id="rId4"/>
    <p:sldId id="327" r:id="rId5"/>
    <p:sldId id="324" r:id="rId6"/>
    <p:sldId id="326" r:id="rId7"/>
    <p:sldId id="325" r:id="rId8"/>
    <p:sldId id="329" r:id="rId9"/>
    <p:sldId id="322" r:id="rId10"/>
    <p:sldId id="330" r:id="rId11"/>
    <p:sldId id="328" r:id="rId12"/>
    <p:sldId id="335" r:id="rId13"/>
    <p:sldId id="331" r:id="rId14"/>
    <p:sldId id="333" r:id="rId15"/>
    <p:sldId id="337" r:id="rId16"/>
    <p:sldId id="332" r:id="rId17"/>
    <p:sldId id="334" r:id="rId18"/>
    <p:sldId id="336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D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868" autoAdjust="0"/>
    <p:restoredTop sz="85759" autoAdjust="0"/>
  </p:normalViewPr>
  <p:slideViewPr>
    <p:cSldViewPr>
      <p:cViewPr>
        <p:scale>
          <a:sx n="76" d="100"/>
          <a:sy n="76" d="100"/>
        </p:scale>
        <p:origin x="-109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программы из всех источников 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spPr>
              <a:solidFill>
                <a:srgbClr val="00B050"/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Дополнительная субсидия из федерального бюджета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hape val="cylinder"/>
        <c:axId val="77219712"/>
        <c:axId val="77221248"/>
        <c:axId val="0"/>
      </c:bar3DChart>
      <c:catAx>
        <c:axId val="77219712"/>
        <c:scaling>
          <c:orientation val="minMax"/>
        </c:scaling>
        <c:axPos val="b"/>
        <c:numFmt formatCode="General" sourceLinked="1"/>
        <c:tickLblPos val="nextTo"/>
        <c:crossAx val="77221248"/>
        <c:crosses val="autoZero"/>
        <c:auto val="1"/>
        <c:lblAlgn val="ctr"/>
        <c:lblOffset val="100"/>
      </c:catAx>
      <c:valAx>
        <c:axId val="7722124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77219712"/>
        <c:crosses val="autoZero"/>
        <c:crossBetween val="between"/>
        <c:majorUnit val="3"/>
        <c:minorUnit val="0.1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0767-8100-488F-A9DB-B0062637741D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3CD7-1D36-44E4-A94A-315F27C58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3CD7-1D36-44E4-A94A-315F27C587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08CD-B16E-43B2-B45D-A0B6E66B2D33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0559-1DF8-4F1E-AB3D-427C6D06C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12776"/>
            <a:ext cx="9144000" cy="2808312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2346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«Формирование конкурентоспособной личности студентов технического вуза в системе студенческого самоуправления»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768752" cy="10081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/>
              <a:t>Программа развития деятельности студенческих объединений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949280"/>
            <a:ext cx="4968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01.02.2011 – 31.12.2012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Трофимо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38249"/>
            <a:ext cx="2786082" cy="4176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10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428736"/>
            <a:ext cx="296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Клуб веселых и находчивых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Трофимов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Сергеевич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8 – Развитие университетской лиги КВН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857620" y="2118606"/>
          <a:ext cx="4786347" cy="364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задействованных в движении КВН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(105,3%)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фестивалей КВН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(100%)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OQD9cuUfBm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750597"/>
            <a:ext cx="2787182" cy="4178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11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447372"/>
            <a:ext cx="296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Спортивный клуб МГТУ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Гольцов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Алексей Сергеевич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9 – Совершенствование студенческого спортивного клуба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57620" y="2118606"/>
          <a:ext cx="4786347" cy="364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занимающихся в спортивных секциях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(143%)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 участвующих в спортивных мероприятиях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(107%)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Копейкин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643050"/>
            <a:ext cx="2792351" cy="4186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12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Художественно-эстетический совет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Копейкина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Мария Владимировна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7143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Мероприятие 10 – Развитие художественно - эстетического потенциала студентов в техническом вузе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1357298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57620" y="15716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786182" y="2285992"/>
          <a:ext cx="4929222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832"/>
                <a:gridCol w="1471409"/>
                <a:gridCol w="1544981"/>
              </a:tblGrid>
              <a:tr h="558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8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мероприятий, направленных на художественно-эстетическое воспитание студентов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(127%)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принявших участие в проекте ХЭС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(185,5%)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Нугомано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928802"/>
            <a:ext cx="2611306" cy="3914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13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Интеллектуальный клуб «Что? Где? Когда?»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429264"/>
            <a:ext cx="292895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Нугаманов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Руслан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Раянович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11 – Развитие интеллектуального клуба «Что? Где? Когда?»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364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студентов в турнирах интеллектуальных игр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(124%)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привлеченных к деятельности клуба «Что? Где? Когда?»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(147,6%)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Кривоногов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500174"/>
            <a:ext cx="2744698" cy="4114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14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428736"/>
            <a:ext cx="296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Студенческий пресс-центр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Кривоногова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Мероприятие 12 – Совершенствование деятельности студенческого пресс-центра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357298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7620" y="15716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786182" y="2285992"/>
          <a:ext cx="492922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832"/>
                <a:gridCol w="1471409"/>
                <a:gridCol w="1544981"/>
              </a:tblGrid>
              <a:tr h="558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8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 – корреспондентов, фотографов,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видеооператоров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(159%)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Периодичность выпуска студенческой газеты в месяц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(100%)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Харитон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714488"/>
            <a:ext cx="2786082" cy="4176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15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357298"/>
            <a:ext cx="2962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Фотоклуб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Харитонов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Юрьевич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13 – Развитие студенческого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фотоклуба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185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вовлеченных в деятельность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фотоклуба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(120%)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Ефимов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889" y="1785926"/>
            <a:ext cx="2872789" cy="4306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16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Волонтерское движение </a:t>
            </a:r>
          </a:p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 зову сердца»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Ефимова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Ирина Юрьевна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14 – Развитие волонтерского движения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185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вовлеченных в волонтерское движение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(104%)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ласов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643050"/>
            <a:ext cx="2658959" cy="39861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17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5729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447372"/>
            <a:ext cx="296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Студенческий клуб МГТУ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Власова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Алена Игоревна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15 – Совершенствование студенческого клуба МГТУ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357298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7620" y="15716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786182" y="2285992"/>
          <a:ext cx="4929222" cy="353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832"/>
                <a:gridCol w="1471409"/>
                <a:gridCol w="1544981"/>
              </a:tblGrid>
              <a:tr h="558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8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 задействованных в творческих объединениях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1387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(106,7%)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 проведенных творческими объединениями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студклуба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(120%)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323528" y="1142984"/>
            <a:ext cx="8496944" cy="5184576"/>
          </a:xfrm>
          <a:prstGeom prst="roundRect">
            <a:avLst>
              <a:gd name="adj" fmla="val 259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16632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3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18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472" y="1285861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Средства, затраченные на выполнение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программы в 2012г. (млн. руб.)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1714480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hzhMsnoh2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357297"/>
            <a:ext cx="8501122" cy="42862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Логотип МГТУ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150132"/>
            <a:ext cx="2000264" cy="2667019"/>
          </a:xfrm>
          <a:prstGeom prst="rect">
            <a:avLst/>
          </a:prstGeom>
        </p:spPr>
      </p:pic>
      <p:pic>
        <p:nvPicPr>
          <p:cNvPr id="13" name="Рисунок 12" descr="Логотип Профком студентов и аспирантов (2)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00826" y="3286124"/>
            <a:ext cx="2571768" cy="2571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14480" y="564357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323528" y="1124744"/>
            <a:ext cx="8496944" cy="5184576"/>
          </a:xfrm>
          <a:prstGeom prst="roundRect">
            <a:avLst>
              <a:gd name="adj" fmla="val 206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Franklin Gothic Medium Cond" pitchFamily="34" charset="0"/>
              </a:rPr>
              <a:t>Молодежные организации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16632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3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02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7904" y="1857404"/>
            <a:ext cx="3389716" cy="3600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Студенческие отряды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904" y="2337464"/>
            <a:ext cx="3389716" cy="36000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Первичная профсоюзная организация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3803290"/>
            <a:ext cx="3532592" cy="411528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Интеллектуальный клуб «Что? Где? Когда?»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4" y="3303224"/>
            <a:ext cx="3359585" cy="35719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Консультационный совет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34" y="3817578"/>
            <a:ext cx="3357586" cy="342902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Молодежный проектный центр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4300546"/>
            <a:ext cx="3348952" cy="36000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Молодёжный научный центр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2817524"/>
            <a:ext cx="3390076" cy="342824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 студенческого городка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43504" y="4334860"/>
            <a:ext cx="3532592" cy="54000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Волонтерское движение «По зову сердца»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43504" y="1857364"/>
            <a:ext cx="3532592" cy="36000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Студенческий бизнес-инкубатор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3504" y="2374530"/>
            <a:ext cx="3532592" cy="28691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Спортивный клуб МГТУ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3504" y="2816914"/>
            <a:ext cx="3532592" cy="343434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студенческого куратора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3504" y="3334138"/>
            <a:ext cx="3532592" cy="326276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Клуб веселых и находчивых (КВН)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034" y="5232050"/>
            <a:ext cx="3357586" cy="35719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Студенческий пресс-центр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0034" y="4731984"/>
            <a:ext cx="3357586" cy="36000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Студенческий клуб МГТУ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5357826"/>
            <a:ext cx="3500462" cy="35719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Художественно-эстетический совет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7290" y="121442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Объединенный совет обучающихся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43504" y="4929198"/>
            <a:ext cx="3500462" cy="35719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Студенческий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фотоклуб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олко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904292"/>
            <a:ext cx="2857520" cy="42838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643710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03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sp>
        <p:nvSpPr>
          <p:cNvPr id="15" name="Нашивка 14"/>
          <p:cNvSpPr/>
          <p:nvPr/>
        </p:nvSpPr>
        <p:spPr>
          <a:xfrm>
            <a:off x="3419872" y="1550192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459134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534960"/>
            <a:ext cx="2962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Студенческие отряды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963190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459134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619068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Волков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Сергей Юрьевич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57620" y="2118606"/>
          <a:ext cx="4786347" cy="3517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476386"/>
                <a:gridCol w="159544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студентов,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трудоустроенных в летний период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(103,7%)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трудоустроенных в течение учебного года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(104%)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5720" y="72085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1 - Совершенствование деятельности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студенческих отрядов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Пожидае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6812" y="1789068"/>
            <a:ext cx="2666428" cy="3997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04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5330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Студенческое конструкторское бюро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Пожидаев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Юрий Александрович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3517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специалистов-проектировщиков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(115%)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участвующих в разработке проекта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(102.5%)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7158" y="81431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2 – Развитие молодежного проектного центра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Бура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643050"/>
            <a:ext cx="2786082" cy="4176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05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375934"/>
            <a:ext cx="296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Молодежный научный центр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Бурак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Артем Андреевич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81431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3 – Развитие молодежного научного центра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378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участвующих в научно-практических конференциях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(115,2%)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полученных наград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(101.5%)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Поликарпов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785926"/>
            <a:ext cx="2612650" cy="3884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06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Студенческий бизнес-инкубатор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429264"/>
            <a:ext cx="292895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Поликарпова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Мария Геннадьевна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58" y="81431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4 – Развитие студенческого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бизнес-инкубатора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857620" y="2500306"/>
          <a:ext cx="4786347" cy="209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малых предприятий,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созданных студентами -участниками проекта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(100%)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мирнов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071678"/>
            <a:ext cx="3158541" cy="3388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07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Студенческий консультационный совет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429264"/>
            <a:ext cx="292895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Смирнова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81431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5 – Создание студенческого консультационного совета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500306"/>
          <a:ext cx="4786347" cy="183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обратившихся за консультацией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(104%)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785926"/>
            <a:ext cx="2658959" cy="39861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08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Институт студенческого куратора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500702"/>
            <a:ext cx="2928958" cy="785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Харитонов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Юрьевич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6 – Совершенствование института студенческого куратора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57620" y="2118606"/>
          <a:ext cx="4786347" cy="231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студентов 1 курса, вовлеченных в деятельность студенческих объединений (%)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(105,3%)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BmmEqrWcd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857363"/>
            <a:ext cx="2928958" cy="43951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0070C0"/>
              </a:gs>
              <a:gs pos="100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72"/>
            <a:ext cx="9144000" cy="260648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5636"/>
            <a:ext cx="9144000" cy="72008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6525344"/>
            <a:ext cx="84969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292838" y="164132"/>
            <a:ext cx="338437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Слайд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rPr>
              <a:t>09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|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740352" y="476672"/>
            <a:ext cx="1403648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419872" y="1431826"/>
            <a:ext cx="216024" cy="21602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1340768"/>
            <a:ext cx="3024336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85860"/>
            <a:ext cx="296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Первичная профсоюзная</a:t>
            </a:r>
          </a:p>
          <a:p>
            <a:pPr marL="342900" indent="-342900">
              <a:buClr>
                <a:schemeClr val="accent1">
                  <a:lumMod val="20000"/>
                  <a:lumOff val="80000"/>
                </a:schemeClr>
              </a:buClr>
              <a:tabLst>
                <a:tab pos="266700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8" y="1844824"/>
            <a:ext cx="3024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3528" y="1340768"/>
            <a:ext cx="3024336" cy="48245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429264"/>
            <a:ext cx="3000396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Бобровский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Вадим Анатольевич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14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Мероприятие 7 – Развитие ППО как органа студенческого самоуправления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459134"/>
            <a:ext cx="5112568" cy="501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51920" y="15105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показатели на 2012г. </a:t>
            </a:r>
          </a:p>
          <a:p>
            <a:endParaRPr lang="ru-RU" sz="12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857620" y="2118606"/>
          <a:ext cx="4786347" cy="428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428760"/>
                <a:gridCol w="1500199"/>
              </a:tblGrid>
              <a:tr h="47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Плановое значение 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9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прошедших школу профсоюзного актива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(102,4%)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7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принявших участие в культурно-массовых и спортивно-оздоровительных мероприятиях профкома студентов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(102,0%)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системы студенческого самоуправления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979</Words>
  <Application>Microsoft Office PowerPoint</Application>
  <PresentationFormat>Экран (4:3)</PresentationFormat>
  <Paragraphs>381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«Формирование конкурентоспособной личности студентов технического вуза в системе студенческого самоуправления»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a.shemetov</dc:creator>
  <cp:lastModifiedBy>Рубан Константин Алексеевич</cp:lastModifiedBy>
  <cp:revision>748</cp:revision>
  <dcterms:created xsi:type="dcterms:W3CDTF">2012-11-08T03:33:33Z</dcterms:created>
  <dcterms:modified xsi:type="dcterms:W3CDTF">2012-12-26T08:57:28Z</dcterms:modified>
</cp:coreProperties>
</file>